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5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6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7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8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9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10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11.xml" ContentType="application/vnd.openxmlformats-officedocument.presentationml.notesSl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12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13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14.xml" ContentType="application/vnd.openxmlformats-officedocument.presentationml.notesSlid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notesSlides/notesSlide15.xml" ContentType="application/vnd.openxmlformats-officedocument.presentationml.notesSlid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notesSlides/notesSlide16.xml" ContentType="application/vnd.openxmlformats-officedocument.presentationml.notesSlide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notesSlides/notesSlide17.xml" ContentType="application/vnd.openxmlformats-officedocument.presentationml.notesSlide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18.xml" ContentType="application/vnd.openxmlformats-officedocument.presentationml.notesSl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19.xml" ContentType="application/vnd.openxmlformats-officedocument.presentationml.notesSlide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20.xml" ContentType="application/vnd.openxmlformats-officedocument.presentationml.notesSlide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notesSlides/notesSlide21.xml" ContentType="application/vnd.openxmlformats-officedocument.presentationml.notesSlide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notesSlides/notesSlide22.xml" ContentType="application/vnd.openxmlformats-officedocument.presentationml.notesSlide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notesSlides/notesSlide23.xml" ContentType="application/vnd.openxmlformats-officedocument.presentationml.notesSlide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notesSlides/notesSlide24.xml" ContentType="application/vnd.openxmlformats-officedocument.presentationml.notesSlide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notesSlides/notesSlide25.xml" ContentType="application/vnd.openxmlformats-officedocument.presentationml.notesSlide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notesSlides/notesSlide26.xml" ContentType="application/vnd.openxmlformats-officedocument.presentationml.notesSlide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notesSlides/notesSlide27.xml" ContentType="application/vnd.openxmlformats-officedocument.presentationml.notesSlide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notesSlides/notesSlide28.xml" ContentType="application/vnd.openxmlformats-officedocument.presentationml.notesSlide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7" r:id="rId2"/>
    <p:sldId id="1136" r:id="rId3"/>
    <p:sldId id="1107" r:id="rId4"/>
    <p:sldId id="1138" r:id="rId5"/>
    <p:sldId id="1140" r:id="rId6"/>
    <p:sldId id="1141" r:id="rId7"/>
    <p:sldId id="1163" r:id="rId8"/>
    <p:sldId id="1143" r:id="rId9"/>
    <p:sldId id="1165" r:id="rId10"/>
    <p:sldId id="1166" r:id="rId11"/>
    <p:sldId id="1146" r:id="rId12"/>
    <p:sldId id="1144" r:id="rId13"/>
    <p:sldId id="1145" r:id="rId14"/>
    <p:sldId id="1148" r:id="rId15"/>
    <p:sldId id="1147" r:id="rId16"/>
    <p:sldId id="1161" r:id="rId17"/>
    <p:sldId id="1162" r:id="rId18"/>
    <p:sldId id="1149" r:id="rId19"/>
    <p:sldId id="1160" r:id="rId20"/>
    <p:sldId id="1153" r:id="rId21"/>
    <p:sldId id="1152" r:id="rId22"/>
    <p:sldId id="1150" r:id="rId23"/>
    <p:sldId id="1155" r:id="rId24"/>
    <p:sldId id="1151" r:id="rId25"/>
    <p:sldId id="1154" r:id="rId26"/>
    <p:sldId id="1156" r:id="rId27"/>
    <p:sldId id="1157" r:id="rId28"/>
    <p:sldId id="1159" r:id="rId29"/>
    <p:sldId id="1158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68"/>
    <p:restoredTop sz="95431"/>
  </p:normalViewPr>
  <p:slideViewPr>
    <p:cSldViewPr snapToGrid="0" snapToObjects="1">
      <p:cViewPr varScale="1">
        <p:scale>
          <a:sx n="124" d="100"/>
          <a:sy n="124" d="100"/>
        </p:scale>
        <p:origin x="200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57F256-732E-BC4A-A62A-D5B31830712C}" type="datetimeFigureOut">
              <a:rPr kumimoji="1" lang="zh-CN" altLang="en-US" smtClean="0"/>
              <a:t>2025/6/7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F02F18-6984-D340-83E0-A85FCCDA603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89764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9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3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5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7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9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3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5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7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9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1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3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5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一提到大语言模型，可能大家第一个想到的就是</a:t>
            </a:r>
            <a:r>
              <a:rPr lang="en-US" altLang="zh-CN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ChatGPT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或者文心一言这些基于大语言模型的人工智能对话机器人。并且现在</a:t>
            </a:r>
            <a:r>
              <a:rPr lang="zh-CN" altLang="en-US" dirty="0"/>
              <a:t>各行各业，也都在大语言模型上去尝试着落地。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那么到底什么是大语言模型呢？她的背后有哪些技术点，发展脉络是怎样的？我们又可以如何使用大语言模型落地应用呢？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希望大家不管是之前对大语言模型有没有了解，今天听完都可以有些收获。其实大语言模型也没有那么神秘。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675190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15861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11764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49085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59080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40793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42519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00294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9624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86054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52178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zh-CN" altLang="en-US" dirty="0"/>
              <a:t>主要分</a:t>
            </a:r>
            <a:r>
              <a:rPr kumimoji="1" lang="en-US" altLang="zh-CN" dirty="0"/>
              <a:t>4</a:t>
            </a:r>
            <a:r>
              <a:rPr kumimoji="1" lang="zh-CN" altLang="en-US" dirty="0"/>
              <a:t>个部分来介绍。</a:t>
            </a:r>
            <a:endParaRPr kumimoji="1"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zh-CN" altLang="en-US" dirty="0"/>
              <a:t>首先前两部分由我来介绍下大语言模型是什么，以及大语言模型的技术发展历程。这部分可以了解到大语言模型的技术是如何一步步发展到现在的。</a:t>
            </a:r>
            <a:endParaRPr kumimoji="1"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zh-CN" altLang="en-US" dirty="0"/>
              <a:t>第三部分由华星来介绍大语言模型的技术原理。因为现在的大语言模型几乎都是基于最基础的</a:t>
            </a:r>
            <a:r>
              <a:rPr kumimoji="1" lang="en-US" altLang="zh-CN" dirty="0"/>
              <a:t>transformer</a:t>
            </a:r>
            <a:r>
              <a:rPr kumimoji="1" lang="zh-CN" altLang="en-US" dirty="0"/>
              <a:t>架构进行更细节的调优，所以这部分也就主要介绍下</a:t>
            </a:r>
            <a:r>
              <a:rPr kumimoji="1" lang="en-US" altLang="zh-CN" dirty="0"/>
              <a:t>Transformer</a:t>
            </a:r>
            <a:r>
              <a:rPr kumimoji="1" lang="zh-CN" altLang="en-US" dirty="0"/>
              <a:t>的一些基础构成与原理。</a:t>
            </a:r>
            <a:endParaRPr kumimoji="1"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zh-CN" altLang="en-US" dirty="0"/>
              <a:t>第四部分，我继续来介绍下，大语言模型如果要落地应用，我们可以从哪些方面入手，有哪些技术支持。</a:t>
            </a:r>
            <a:endParaRPr kumimoji="1"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87044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96777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55386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9017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00621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95851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541860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441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361113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22513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一提到大语言模型，可能大家第一个想到的就是</a:t>
            </a:r>
            <a:r>
              <a:rPr lang="en-US" altLang="zh-CN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ChatGPT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或者文心一言这些基于大语言模型的人工智能对话机器人。并且现在</a:t>
            </a:r>
            <a:r>
              <a:rPr lang="zh-CN" altLang="en-US" dirty="0"/>
              <a:t>各行各业，也都在大语言模型上去尝试着落地。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那么到底什么是大语言模型呢？她的背后有哪些技术点，发展脉络是怎样的？我们又可以如何使用大语言模型落地应用呢？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希望大家不管是之前对大语言模型有没有了解，今天听完都可以有些收获。其实大语言模型也没有那么神秘。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608741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39707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9027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3272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7556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74141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76314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大语言模型也叫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就是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Large Language Model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首先，从人工智能技术维度来看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先来了解下大语言模型与机器学习，深度学习，生成式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等等这些词汇之间是什么关系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从左面的这张图就可以直观理解他们之间的关系了。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也叫人工智能，是计算机科学下的一个学科，让计算机系统去模拟人类的智能，从而解决问题和完成任务。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机器学习是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的一个子集，它的核心在于不需要人类做显示编程，而是让计算机通过算法，自行学习和改进，去识别模式，做出预测。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深度学习是机器学习的一个方法，核心在于使用人工神经网络，模仿人脑处理信息的方式，提取和表示数据的特征。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也可以叫做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AIGC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是深度学习的一种应用，也是了利用神经网络，来识别现有内容的模式和结构，然后学习生成新的内容。内容的形式可以是文本，图片，音频等等。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而大语言模型，也是深度学习的一种应用，专门用于进行自然语言处理任务。所以不是所有的生成式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都是大语言模型。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并且也不是所有的大语言模型都是生成式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AI,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这是因为有些大语言模型由于其架构特点，不适合进行文本的生成，比如后面会提到的一个谷歌的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BERT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模型就是一个例子，它并不擅长生成，特别是连贯的长文本生成，而是擅长理解上下文。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再继续回到大语言模型，所以他其实就是做自然语言处理任务的深度学习模型。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给模型一些文本内容输入，他能返回相应的输出，并且它输出的答案看起来是理解了问题的含义，经过思考，符合语法和语义的。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LLM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可以做什么？它能完成的具体任务可以是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文本生成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例如，生成诗歌、故事、特定主题的文章，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广告文案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简历撰写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数据分析报告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 智能问答等等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文档总结 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比如，</a:t>
            </a: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提取文本中的主要信息，生成文档摘要。或从小说中提取关键情节和事件等等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分类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将输入的文本归类到一个或多个预定义的类别中。例如，分类邮件是否为垃圾邮件，或将用户购买商品的评价归类为好评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差评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，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改写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-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信息转换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(NLP2SQL,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代码生成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语言翻译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代码翻译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)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等等。</a:t>
            </a: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8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从大语言模型的定义来看：大语言模型是指一种大型的通用的语言模型，可以被预训练，然后为具体的任务进行微调。</a:t>
            </a:r>
            <a:endParaRPr lang="en-US" altLang="zh-CN" sz="18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zh-CN" sz="1600" dirty="0">
                <a:effectLst/>
                <a:latin typeface="宋体" panose="02010600030101010101" pitchFamily="2" charset="-122"/>
                <a:ea typeface="微软雅黑" panose="020B0503020204020204" pitchFamily="34" charset="-122"/>
                <a:cs typeface="宋体" panose="02010600030101010101" pitchFamily="2" charset="-122"/>
              </a:rPr>
              <a:t>把这个概念分解来看，大语言模型主要有三个特点：</a:t>
            </a:r>
            <a:endParaRPr lang="en-US" altLang="zh-CN" sz="1800" b="0" dirty="0">
              <a:solidFill>
                <a:schemeClr val="tx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800" dirty="0">
              <a:solidFill>
                <a:srgbClr val="121212"/>
              </a:solidFill>
              <a:effectLst/>
              <a:latin typeface="宋体" panose="02010600030101010101" pitchFamily="2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/>
              <a:t>Presentation classification is </a:t>
            </a:r>
            <a:r>
              <a:rPr lang="en-US" altLang="zh-CN" b="1"/>
              <a:t>Internal.</a:t>
            </a:r>
            <a:r>
              <a:rPr lang="en-US" altLang="zh-CN"/>
              <a:t> Do not distribute to third parties without approval.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112D7-EFBF-4E62-90E4-A5FE39C6DB5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8961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61360E-94B4-B94A-AAF8-63C11D29E6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DAF5C72-E698-044D-8A16-2F811C5999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D59A9BF-0B5A-F946-8D0F-4C0DE59A0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7FB5F-A3CF-5343-97EC-310B39FB07C0}" type="datetimeFigureOut">
              <a:rPr kumimoji="1" lang="zh-CN" altLang="en-US" smtClean="0"/>
              <a:t>2025/6/7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EB39A2-55CA-1F42-BF3F-E15682379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F1E5B8D-33CE-854F-80C4-B4D2E6CDE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9988A-8C66-3246-912E-44E5F597EB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4133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A1928B-D926-7849-A6E2-2BAE5E62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2D936B3-DD38-B446-8B06-8B9C57B166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DFA7CC2-A2C4-864B-AB79-6E0790EA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7FB5F-A3CF-5343-97EC-310B39FB07C0}" type="datetimeFigureOut">
              <a:rPr kumimoji="1" lang="zh-CN" altLang="en-US" smtClean="0"/>
              <a:t>2025/6/7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DB72EC-1D17-FD41-B930-7FAA739DE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4FD570-486D-F045-A1B1-63B793974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9988A-8C66-3246-912E-44E5F597EB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98085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2055650-2397-BD4C-8B0A-86692C9935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93F164-9477-754C-807F-51DEFC3B3D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850F91F-3E3A-0246-A332-F98F5343D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7FB5F-A3CF-5343-97EC-310B39FB07C0}" type="datetimeFigureOut">
              <a:rPr kumimoji="1" lang="zh-CN" altLang="en-US" smtClean="0"/>
              <a:t>2025/6/7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4436EE-8EE6-454F-8694-6868AD0A8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B7C098-0BB2-2145-B6EA-7E6744796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9988A-8C66-3246-912E-44E5F597EB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66168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 拷贝 2">
    <p:bg>
      <p:bgPr>
        <a:solidFill>
          <a:srgbClr val="DE37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2.png" descr="cervena.png"/>
          <p:cNvPicPr>
            <a:picLocks noChangeAspect="1"/>
          </p:cNvPicPr>
          <p:nvPr/>
        </p:nvPicPr>
        <p:blipFill>
          <a:blip r:embed="rId2"/>
          <a:srcRect l="57966" t="37601" r="420" b="579"/>
          <a:stretch>
            <a:fillRect/>
          </a:stretch>
        </p:blipFill>
        <p:spPr>
          <a:xfrm>
            <a:off x="7078966" y="2568470"/>
            <a:ext cx="5134673" cy="42906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25" h="21591" extrusionOk="0">
                <a:moveTo>
                  <a:pt x="11891" y="0"/>
                </a:moveTo>
                <a:cubicBezTo>
                  <a:pt x="7429" y="38"/>
                  <a:pt x="3244" y="2998"/>
                  <a:pt x="1246" y="7853"/>
                </a:cubicBezTo>
                <a:cubicBezTo>
                  <a:pt x="637" y="9335"/>
                  <a:pt x="371" y="10309"/>
                  <a:pt x="147" y="11879"/>
                </a:cubicBezTo>
                <a:cubicBezTo>
                  <a:pt x="-175" y="14130"/>
                  <a:pt x="42" y="16927"/>
                  <a:pt x="698" y="19003"/>
                </a:cubicBezTo>
                <a:cubicBezTo>
                  <a:pt x="919" y="19699"/>
                  <a:pt x="1420" y="20952"/>
                  <a:pt x="1644" y="21363"/>
                </a:cubicBezTo>
                <a:lnTo>
                  <a:pt x="1768" y="21591"/>
                </a:lnTo>
                <a:lnTo>
                  <a:pt x="4572" y="21591"/>
                </a:lnTo>
                <a:lnTo>
                  <a:pt x="7374" y="21591"/>
                </a:lnTo>
                <a:lnTo>
                  <a:pt x="6812" y="20912"/>
                </a:lnTo>
                <a:cubicBezTo>
                  <a:pt x="5824" y="19718"/>
                  <a:pt x="5151" y="18272"/>
                  <a:pt x="4792" y="16560"/>
                </a:cubicBezTo>
                <a:cubicBezTo>
                  <a:pt x="4582" y="15558"/>
                  <a:pt x="4577" y="13394"/>
                  <a:pt x="4784" y="12396"/>
                </a:cubicBezTo>
                <a:cubicBezTo>
                  <a:pt x="6018" y="6425"/>
                  <a:pt x="11293" y="3546"/>
                  <a:pt x="15584" y="6503"/>
                </a:cubicBezTo>
                <a:cubicBezTo>
                  <a:pt x="16344" y="7026"/>
                  <a:pt x="17409" y="8190"/>
                  <a:pt x="17926" y="9063"/>
                </a:cubicBezTo>
                <a:cubicBezTo>
                  <a:pt x="18405" y="9872"/>
                  <a:pt x="18923" y="11202"/>
                  <a:pt x="19148" y="12202"/>
                </a:cubicBezTo>
                <a:cubicBezTo>
                  <a:pt x="19381" y="13239"/>
                  <a:pt x="19403" y="15462"/>
                  <a:pt x="19191" y="16494"/>
                </a:cubicBezTo>
                <a:cubicBezTo>
                  <a:pt x="18843" y="18188"/>
                  <a:pt x="18185" y="19621"/>
                  <a:pt x="17186" y="20862"/>
                </a:cubicBezTo>
                <a:lnTo>
                  <a:pt x="16598" y="21591"/>
                </a:lnTo>
                <a:lnTo>
                  <a:pt x="19120" y="21591"/>
                </a:lnTo>
                <a:lnTo>
                  <a:pt x="21425" y="21591"/>
                </a:lnTo>
                <a:lnTo>
                  <a:pt x="21425" y="5334"/>
                </a:lnTo>
                <a:lnTo>
                  <a:pt x="20839" y="4591"/>
                </a:lnTo>
                <a:cubicBezTo>
                  <a:pt x="19167" y="2474"/>
                  <a:pt x="17303" y="1151"/>
                  <a:pt x="15001" y="451"/>
                </a:cubicBezTo>
                <a:cubicBezTo>
                  <a:pt x="13966" y="136"/>
                  <a:pt x="12921" y="-9"/>
                  <a:pt x="11891" y="0"/>
                </a:cubicBezTo>
                <a:close/>
                <a:moveTo>
                  <a:pt x="10013" y="16582"/>
                </a:moveTo>
                <a:lnTo>
                  <a:pt x="8094" y="16610"/>
                </a:lnTo>
                <a:lnTo>
                  <a:pt x="8364" y="17263"/>
                </a:lnTo>
                <a:cubicBezTo>
                  <a:pt x="8854" y="18451"/>
                  <a:pt x="9895" y="19479"/>
                  <a:pt x="10952" y="19822"/>
                </a:cubicBezTo>
                <a:cubicBezTo>
                  <a:pt x="11891" y="20125"/>
                  <a:pt x="13032" y="19963"/>
                  <a:pt x="13903" y="19400"/>
                </a:cubicBezTo>
                <a:cubicBezTo>
                  <a:pt x="14515" y="19004"/>
                  <a:pt x="15282" y="18037"/>
                  <a:pt x="15599" y="17263"/>
                </a:cubicBezTo>
                <a:lnTo>
                  <a:pt x="15867" y="16610"/>
                </a:lnTo>
                <a:lnTo>
                  <a:pt x="13900" y="16582"/>
                </a:lnTo>
                <a:cubicBezTo>
                  <a:pt x="12819" y="16567"/>
                  <a:pt x="11070" y="16567"/>
                  <a:pt x="10013" y="16582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5" name="2(1).png"/>
          <p:cNvPicPr>
            <a:picLocks noChangeAspect="1"/>
          </p:cNvPicPr>
          <p:nvPr/>
        </p:nvPicPr>
        <p:blipFill>
          <a:blip r:embed="rId3"/>
          <a:srcRect t="34659" b="34659"/>
          <a:stretch>
            <a:fillRect/>
          </a:stretch>
        </p:blipFill>
        <p:spPr>
          <a:xfrm>
            <a:off x="10221393" y="285757"/>
            <a:ext cx="1613289" cy="700169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hape 16"/>
          <p:cNvSpPr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8762972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 拷贝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未标题-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353" y="365272"/>
            <a:ext cx="1289378" cy="541059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Shape 112"/>
          <p:cNvSpPr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 anchor="ctr"/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7725632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641FD5-8554-914B-AABC-9BF9B7385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E31074-46A5-564F-B91D-EE87E7689C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29917C-A82F-1843-9C9E-703FD3C73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7FB5F-A3CF-5343-97EC-310B39FB07C0}" type="datetimeFigureOut">
              <a:rPr kumimoji="1" lang="zh-CN" altLang="en-US" smtClean="0"/>
              <a:t>2025/6/7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0E1D762-2D98-534C-85DC-221E23713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1387DC-8F79-ED46-8D22-44908DEEB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9988A-8C66-3246-912E-44E5F597EB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7904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CDCD34-6CD9-9B49-B4C2-BB4EDB8A2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6B172C0-02D4-6A4E-B71D-1362A533B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88EF5B-A29E-9441-B7E2-C207FC909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7FB5F-A3CF-5343-97EC-310B39FB07C0}" type="datetimeFigureOut">
              <a:rPr kumimoji="1" lang="zh-CN" altLang="en-US" smtClean="0"/>
              <a:t>2025/6/7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655A07C-D204-4A44-9232-4FCF540BB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E4EEE7D-BAE4-0643-A0B8-828F1D11E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9988A-8C66-3246-912E-44E5F597EB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67652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9BD0F0-8DAB-274C-9048-DB315D567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4C898D-561A-0F45-9E46-FAA48CBA18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66DB909-549D-F44F-82D4-F6A94D0F5F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5D81C96-ECE5-F248-9E22-EB45E1006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7FB5F-A3CF-5343-97EC-310B39FB07C0}" type="datetimeFigureOut">
              <a:rPr kumimoji="1" lang="zh-CN" altLang="en-US" smtClean="0"/>
              <a:t>2025/6/7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9E41FF5-A42F-CA40-9F34-761AC9C25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6083426-6E40-2B43-84FD-4FD4D1171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9988A-8C66-3246-912E-44E5F597EB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9048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D78E3-285E-474A-B121-1A9C14C44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66F1CE-B840-DF48-8907-C7ED3C787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FB1687D-292C-8C47-88CB-D1B5E09112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82BFB05-5E45-2F44-AFEE-C3B3B36D85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830D8E7-A654-0542-A06A-869A560BC7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F1C1FAC-ABA9-AE4E-8745-845A97BF6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7FB5F-A3CF-5343-97EC-310B39FB07C0}" type="datetimeFigureOut">
              <a:rPr kumimoji="1" lang="zh-CN" altLang="en-US" smtClean="0"/>
              <a:t>2025/6/7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EFCA9BB-4B01-B344-8BB0-7649A8554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2B8E771-31C7-834A-A901-0C125D93F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9988A-8C66-3246-912E-44E5F597EB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02077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09333C-F4C9-0A4B-BBA0-F2E694D68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D3EEC8A-2DED-3D41-ACBC-AFDD4B2C1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7FB5F-A3CF-5343-97EC-310B39FB07C0}" type="datetimeFigureOut">
              <a:rPr kumimoji="1" lang="zh-CN" altLang="en-US" smtClean="0"/>
              <a:t>2025/6/7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950D749-9424-4444-BB95-EFBC22009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2E2F3FB-5855-8B4A-8652-9530A772B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9988A-8C66-3246-912E-44E5F597EB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5629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10A9C3E-97EF-774F-933C-49166F50D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7FB5F-A3CF-5343-97EC-310B39FB07C0}" type="datetimeFigureOut">
              <a:rPr kumimoji="1" lang="zh-CN" altLang="en-US" smtClean="0"/>
              <a:t>2025/6/7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209A41D-C34B-F04A-AB11-549B01330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A4B66D9-66C8-1842-9883-307EB4D3D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9988A-8C66-3246-912E-44E5F597EB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74961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9E35D6-8ADB-0541-8A11-60D234C52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73A4EB-B5CF-7D46-BA49-02A46E1F0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2D79138-8D94-D243-917A-39C3E05842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96AF694-C65C-7F4C-9C30-6CFE8B65C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7FB5F-A3CF-5343-97EC-310B39FB07C0}" type="datetimeFigureOut">
              <a:rPr kumimoji="1" lang="zh-CN" altLang="en-US" smtClean="0"/>
              <a:t>2025/6/7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E4F6953-045F-6F4F-8690-63A6134CE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D847DD4-6C5F-9F46-80AE-F03615B13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9988A-8C66-3246-912E-44E5F597EB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06375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24170B-FAB1-0649-A303-D6ED11C5D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A37DCCC-DFB3-EB45-961B-2F46E438EA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6EAA3B-EC0C-5B46-9DA9-63408DD46C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954D91C-9518-7642-961F-75E818818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7FB5F-A3CF-5343-97EC-310B39FB07C0}" type="datetimeFigureOut">
              <a:rPr kumimoji="1" lang="zh-CN" altLang="en-US" smtClean="0"/>
              <a:t>2025/6/7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D667E4-F628-6E42-A054-1E017EFA0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E2FECDE-5BDA-D144-8B96-670EC5AF2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9988A-8C66-3246-912E-44E5F597EB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8050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2C3F8F2-6267-D749-BE76-D9F896AA5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01BE523-5479-0546-89DE-9965C8CAD0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B600B9-E87C-614F-8599-37EA3C1B9C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67FB5F-A3CF-5343-97EC-310B39FB07C0}" type="datetimeFigureOut">
              <a:rPr kumimoji="1" lang="zh-CN" altLang="en-US" smtClean="0"/>
              <a:t>2025/6/7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503DF1-DE73-A24B-B686-CA9173DB64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20EB7C-77E0-F544-BE73-6046414DA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9988A-8C66-3246-912E-44E5F597EB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61177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0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2.xml"/><Relationship Id="rId5" Type="http://schemas.openxmlformats.org/officeDocument/2006/relationships/image" Target="../media/image17.png"/><Relationship Id="rId4" Type="http://schemas.openxmlformats.org/officeDocument/2006/relationships/hyperlink" Target="https://www.modb.pro/db/1886786604660961280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4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8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0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2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4.xml"/><Relationship Id="rId5" Type="http://schemas.openxmlformats.org/officeDocument/2006/relationships/image" Target="../media/image22.png"/><Relationship Id="rId4" Type="http://schemas.openxmlformats.org/officeDocument/2006/relationships/hyperlink" Target="https://github.com/shibing624/text2vec?tab=readme-ov-file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6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0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2.xml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6.xml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2.xml"/><Relationship Id="rId4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6.xml"/><Relationship Id="rId5" Type="http://schemas.openxmlformats.org/officeDocument/2006/relationships/image" Target="../media/image6.png"/><Relationship Id="rId4" Type="http://schemas.openxmlformats.org/officeDocument/2006/relationships/hyperlink" Target="https://huggingface.co/deepseek-ai/DeepSeek-R1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0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4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hyperlink" Target="https://github.com/jmorganca/ollam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8B352D0-737F-8F4B-9428-925B3446DE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019657" y="2948485"/>
            <a:ext cx="8522797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LLM</a:t>
            </a: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OPS 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BJPseudoFooter"/>
          <p:cNvSpPr txBox="1"/>
          <p:nvPr>
            <p:custDataLst>
              <p:tags r:id="rId1"/>
            </p:custDataLst>
          </p:nvPr>
        </p:nvSpPr>
        <p:spPr>
          <a:xfrm>
            <a:off x="6032201" y="6596392"/>
            <a:ext cx="127597" cy="2616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  <a:sym typeface="Arial"/>
              </a:rPr>
              <a:t>.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05E2DDD-B2C2-1245-9BCC-70B19DE0CE71}"/>
              </a:ext>
            </a:extLst>
          </p:cNvPr>
          <p:cNvSpPr/>
          <p:nvPr/>
        </p:nvSpPr>
        <p:spPr>
          <a:xfrm>
            <a:off x="9770301" y="250521"/>
            <a:ext cx="2192055" cy="951978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1046926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36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LLM Local Deployment 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32E1774-2B75-634B-A59D-DB399EEAC4F2}"/>
              </a:ext>
            </a:extLst>
          </p:cNvPr>
          <p:cNvSpPr txBox="1"/>
          <p:nvPr/>
        </p:nvSpPr>
        <p:spPr>
          <a:xfrm>
            <a:off x="620988" y="2748829"/>
            <a:ext cx="7934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    </a:t>
            </a:r>
            <a:endParaRPr kumimoji="1" lang="en-US" altLang="zh-CN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7AD766A-D491-2B4B-A53F-540C8D78B9B9}"/>
              </a:ext>
            </a:extLst>
          </p:cNvPr>
          <p:cNvSpPr/>
          <p:nvPr/>
        </p:nvSpPr>
        <p:spPr>
          <a:xfrm>
            <a:off x="742451" y="1042034"/>
            <a:ext cx="29706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b="0" i="0" dirty="0">
                <a:solidFill>
                  <a:srgbClr val="121212"/>
                </a:solidFill>
                <a:effectLst/>
                <a:latin typeface="Consolas" panose="020B0609020204030204" pitchFamily="49" charset="0"/>
              </a:rPr>
              <a:t>pip install open-</a:t>
            </a:r>
            <a:r>
              <a:rPr lang="en" altLang="zh-CN" b="0" i="0" dirty="0" err="1">
                <a:solidFill>
                  <a:srgbClr val="121212"/>
                </a:solidFill>
                <a:effectLst/>
                <a:latin typeface="Consolas" panose="020B0609020204030204" pitchFamily="49" charset="0"/>
              </a:rPr>
              <a:t>webui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478BDA4-D098-8149-8BB0-C4A8D447F8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450" y="1546829"/>
            <a:ext cx="8489231" cy="16256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98AE9153-BE80-354D-806B-F5CF35A309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451" y="3202996"/>
            <a:ext cx="8489231" cy="354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092718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36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LLM Cloud Deployment 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F12D087-97DF-A24A-A22E-08CC90A2EB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9891" y="1566538"/>
            <a:ext cx="6162109" cy="520179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831D01A-F3B2-E442-9E35-80BC5D3B0F67}"/>
              </a:ext>
            </a:extLst>
          </p:cNvPr>
          <p:cNvSpPr txBox="1"/>
          <p:nvPr/>
        </p:nvSpPr>
        <p:spPr>
          <a:xfrm>
            <a:off x="440237" y="1265129"/>
            <a:ext cx="7751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Cloud Service: https://</a:t>
            </a:r>
            <a:r>
              <a:rPr kumimoji="1" lang="en-US" altLang="zh-CN" dirty="0" err="1"/>
              <a:t>www.autodl.com</a:t>
            </a:r>
            <a:r>
              <a:rPr kumimoji="1" lang="en-US" altLang="zh-CN" dirty="0"/>
              <a:t>/home</a:t>
            </a:r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D6B69C6-030A-7245-8964-39FD470C49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28592"/>
            <a:ext cx="6143638" cy="488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278985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36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LLM integration  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B42CB1B-0AD6-B34B-A3A5-368676797B20}"/>
              </a:ext>
            </a:extLst>
          </p:cNvPr>
          <p:cNvSpPr txBox="1"/>
          <p:nvPr/>
        </p:nvSpPr>
        <p:spPr>
          <a:xfrm>
            <a:off x="440237" y="1354667"/>
            <a:ext cx="109389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Download the models file on cloud service: </a:t>
            </a:r>
          </a:p>
          <a:p>
            <a:r>
              <a:rPr kumimoji="1" lang="en-US" altLang="zh-CN" dirty="0"/>
              <a:t>Reference link: </a:t>
            </a:r>
            <a:r>
              <a:rPr kumimoji="1" lang="en-US" altLang="zh-CN" dirty="0">
                <a:hlinkClick r:id="rId4"/>
              </a:rPr>
              <a:t>https://www.modb.pro/db/1886786604660961280</a:t>
            </a:r>
            <a:r>
              <a:rPr kumimoji="1" lang="en-US" altLang="zh-CN" dirty="0"/>
              <a:t> </a:t>
            </a:r>
          </a:p>
          <a:p>
            <a:endParaRPr kumimoji="1" lang="en-US" alt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56A4287-8FF9-8A44-B7B5-7A93EB07DF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447" y="2000998"/>
            <a:ext cx="11020445" cy="4647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897365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36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LLM integration  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8DEA0F-6459-E241-A26F-CEC893FC37FF}"/>
              </a:ext>
            </a:extLst>
          </p:cNvPr>
          <p:cNvSpPr txBox="1"/>
          <p:nvPr/>
        </p:nvSpPr>
        <p:spPr>
          <a:xfrm>
            <a:off x="440237" y="1354667"/>
            <a:ext cx="10938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Run LLM on local server(sample code via python)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7A15859-B5A6-2344-BC68-816FCCCC5A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712" y="1895498"/>
            <a:ext cx="11020488" cy="421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726115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36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What is the RAG   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8DEA0F-6459-E241-A26F-CEC893FC37FF}"/>
              </a:ext>
            </a:extLst>
          </p:cNvPr>
          <p:cNvSpPr txBox="1"/>
          <p:nvPr/>
        </p:nvSpPr>
        <p:spPr>
          <a:xfrm>
            <a:off x="440237" y="1354667"/>
            <a:ext cx="10938963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800" b="1" dirty="0"/>
              <a:t>Retrieval-Augmented Generation: </a:t>
            </a:r>
          </a:p>
          <a:p>
            <a:endParaRPr lang="en" altLang="zh-CN" dirty="0"/>
          </a:p>
          <a:p>
            <a:r>
              <a:rPr lang="en" altLang="zh-CN" sz="2400" dirty="0"/>
              <a:t>RAG is an AI Framework that integrates large language models (LLMs) with external knowledge retrieval to enhance accuracy and transparency.</a:t>
            </a:r>
            <a:br>
              <a:rPr lang="en" altLang="zh-CN" sz="2400" dirty="0"/>
            </a:br>
            <a:r>
              <a:rPr lang="en" altLang="zh-CN" sz="2400" dirty="0"/>
              <a:t>Pre-trained language models generate text based on patterns in their training data.</a:t>
            </a:r>
            <a:br>
              <a:rPr lang="en" altLang="zh-CN" sz="2400" dirty="0"/>
            </a:br>
            <a:r>
              <a:rPr lang="en" altLang="zh-CN" sz="2400" dirty="0"/>
              <a:t>RAG supplements their capabilities by retrieving relevant facts from constantly updated knowledge bases</a:t>
            </a:r>
            <a:endParaRPr kumimoji="1"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138908745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36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What is the RAG   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5D57A0E-7E59-E24D-8AB3-1EB4272111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179" y="1766170"/>
            <a:ext cx="10085616" cy="4277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653334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36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Vector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8DEA0F-6459-E241-A26F-CEC893FC37FF}"/>
              </a:ext>
            </a:extLst>
          </p:cNvPr>
          <p:cNvSpPr txBox="1"/>
          <p:nvPr/>
        </p:nvSpPr>
        <p:spPr>
          <a:xfrm>
            <a:off x="440237" y="1029104"/>
            <a:ext cx="1093896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Vector</a:t>
            </a:r>
            <a:r>
              <a:rPr kumimoji="1" lang="zh-CN" altLang="en-US" sz="2400" dirty="0"/>
              <a:t>： </a:t>
            </a:r>
            <a:r>
              <a:rPr lang="en" altLang="zh-CN" sz="2400" dirty="0"/>
              <a:t>In artificial intelligence, a vector is a mathematical point that represents data in a format that AI algorithms can understand</a:t>
            </a:r>
            <a:r>
              <a:rPr lang="en-US" altLang="zh-CN" sz="2400" dirty="0"/>
              <a:t>.</a:t>
            </a:r>
            <a:endParaRPr lang="en" altLang="zh-CN" sz="2400" dirty="0"/>
          </a:p>
          <a:p>
            <a:endParaRPr kumimoji="1" lang="en-US" altLang="zh-CN" dirty="0"/>
          </a:p>
          <a:p>
            <a:r>
              <a:rPr kumimoji="1" lang="en-US" altLang="zh-CN" dirty="0"/>
              <a:t>Object as vector:  [0.93838001, 0.203939331, 0.98292011, 0.2102211111, 0.98292011, 0.10922222, 0.889093111,…]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4860340-2E34-A548-AFC4-27F39E399B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2263" y="2363471"/>
            <a:ext cx="7390356" cy="449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972547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36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Vector 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8DEA0F-6459-E241-A26F-CEC893FC37FF}"/>
              </a:ext>
            </a:extLst>
          </p:cNvPr>
          <p:cNvSpPr txBox="1"/>
          <p:nvPr/>
        </p:nvSpPr>
        <p:spPr>
          <a:xfrm>
            <a:off x="440237" y="1354667"/>
            <a:ext cx="109389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Vector distance for similarity search: </a:t>
            </a:r>
          </a:p>
          <a:p>
            <a:endParaRPr kumimoji="1" lang="en-US" altLang="zh-CN" dirty="0"/>
          </a:p>
        </p:txBody>
      </p:sp>
      <p:pic>
        <p:nvPicPr>
          <p:cNvPr id="1025" name="Picture 1" descr="/var/folders/95/nm3d0v2d5dsch4nw7xns0h540000gn/T/com.microsoft.Powerpoint/WebArchiveCopyPasteTempFiles/p2290">
            <a:extLst>
              <a:ext uri="{FF2B5EF4-FFF2-40B4-BE49-F238E27FC236}">
                <a16:creationId xmlns:a16="http://schemas.microsoft.com/office/drawing/2014/main" id="{A9E0083C-660C-9849-B8FE-CE0414917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237" y="2335746"/>
            <a:ext cx="10566391" cy="4161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0717227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36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Embedding model 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00C10F0-F562-1E4C-A25A-EC1AA8445B29}"/>
              </a:ext>
            </a:extLst>
          </p:cNvPr>
          <p:cNvSpPr txBox="1"/>
          <p:nvPr/>
        </p:nvSpPr>
        <p:spPr>
          <a:xfrm>
            <a:off x="742451" y="1222625"/>
            <a:ext cx="10017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/>
              <a:t>text2vec-large-Chinese:</a:t>
            </a:r>
          </a:p>
          <a:p>
            <a:r>
              <a:rPr lang="en" altLang="zh-CN" dirty="0">
                <a:hlinkClick r:id="rId4"/>
              </a:rPr>
              <a:t>https://github.com/shibing624/text2vec?tab=readme-ov-file</a:t>
            </a:r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1B9CCEE-A8C0-844A-97C8-B9AEC7DFDE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140" y="1844795"/>
            <a:ext cx="10451530" cy="454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115687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36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Embedding model 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36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E879648-4EFD-124B-AA27-8C4C378EC1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237" y="1511195"/>
            <a:ext cx="10883900" cy="39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27864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等腰三角形 1">
            <a:extLst>
              <a:ext uri="{FF2B5EF4-FFF2-40B4-BE49-F238E27FC236}">
                <a16:creationId xmlns:a16="http://schemas.microsoft.com/office/drawing/2014/main" id="{06E937C7-8708-344A-8723-19065CE8E1DB}"/>
              </a:ext>
            </a:extLst>
          </p:cNvPr>
          <p:cNvSpPr/>
          <p:nvPr/>
        </p:nvSpPr>
        <p:spPr>
          <a:xfrm flipV="1">
            <a:off x="0" y="-1"/>
            <a:ext cx="6348347" cy="6858000"/>
          </a:xfrm>
          <a:prstGeom prst="triangle">
            <a:avLst>
              <a:gd name="adj" fmla="val 0"/>
            </a:avLst>
          </a:prstGeom>
          <a:blipFill dpi="0" rotWithShape="1">
            <a:blip r:embed="rId4"/>
            <a:srcRect/>
            <a:stretch>
              <a:fillRect l="-20036" t="-2217" r="-92984" b="-4293"/>
            </a:stretch>
          </a:blip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algn="ctr" eaLnBrk="1" fontAlgn="auto" hangingPunct="1">
              <a:defRPr/>
            </a:pPr>
            <a:endParaRPr lang="zh-CN" altLang="en-US" noProof="1">
              <a:latin typeface="Agency FB" panose="020B0503020202020204" pitchFamily="34" charset="0"/>
            </a:endParaRPr>
          </a:p>
        </p:txBody>
      </p:sp>
      <p:sp>
        <p:nvSpPr>
          <p:cNvPr id="5" name="平行四边形 4">
            <a:extLst>
              <a:ext uri="{FF2B5EF4-FFF2-40B4-BE49-F238E27FC236}">
                <a16:creationId xmlns:a16="http://schemas.microsoft.com/office/drawing/2014/main" id="{D0C976C5-797B-B24D-9E95-458FFF1A5C5F}"/>
              </a:ext>
            </a:extLst>
          </p:cNvPr>
          <p:cNvSpPr/>
          <p:nvPr/>
        </p:nvSpPr>
        <p:spPr>
          <a:xfrm>
            <a:off x="4271963" y="-245268"/>
            <a:ext cx="2946400" cy="2955925"/>
          </a:xfrm>
          <a:prstGeom prst="parallelogram">
            <a:avLst>
              <a:gd name="adj" fmla="val 89440"/>
            </a:avLst>
          </a:prstGeom>
          <a:gradFill>
            <a:gsLst>
              <a:gs pos="0">
                <a:srgbClr val="C00000"/>
              </a:gs>
              <a:gs pos="100000">
                <a:srgbClr val="C00000"/>
              </a:gs>
            </a:gsLst>
            <a:lin ang="5400000" scaled="1"/>
          </a:gra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zh-CN" altLang="en-US" sz="3200" noProof="1"/>
          </a:p>
        </p:txBody>
      </p:sp>
      <p:sp>
        <p:nvSpPr>
          <p:cNvPr id="7" name="TextBox 55">
            <a:extLst>
              <a:ext uri="{FF2B5EF4-FFF2-40B4-BE49-F238E27FC236}">
                <a16:creationId xmlns:a16="http://schemas.microsoft.com/office/drawing/2014/main" id="{CC6E4990-F1C3-3542-9453-A3DF3E918B06}"/>
              </a:ext>
            </a:extLst>
          </p:cNvPr>
          <p:cNvSpPr txBox="1"/>
          <p:nvPr/>
        </p:nvSpPr>
        <p:spPr>
          <a:xfrm>
            <a:off x="6088656" y="707996"/>
            <a:ext cx="2440796" cy="800187"/>
          </a:xfrm>
          <a:prstGeom prst="rect">
            <a:avLst/>
          </a:prstGeom>
          <a:noFill/>
        </p:spPr>
        <p:txBody>
          <a:bodyPr wrap="none" lIns="121888" tIns="60944" rIns="121888" bIns="60944">
            <a:spAutoFit/>
          </a:bodyPr>
          <a:lstStyle/>
          <a:p>
            <a:pPr algn="ctr" defTabSz="913765" eaLnBrk="1" fontAlgn="auto" hangingPunct="1">
              <a:defRPr/>
            </a:pPr>
            <a:r>
              <a:rPr lang="en-US" altLang="zh-CN" sz="4400" spc="600" noProof="1">
                <a:solidFill>
                  <a:srgbClr val="C00000"/>
                </a:solidFill>
                <a:latin typeface="Agency FB" panose="020B0503020202020204" pitchFamily="34" charset="0"/>
                <a:ea typeface="腾祥澜黑简" panose="01010104010101010101" pitchFamily="2" charset="-122"/>
              </a:rPr>
              <a:t>Agenda</a:t>
            </a:r>
            <a:endParaRPr lang="zh-CN" altLang="en-US" sz="4400" spc="600" noProof="1">
              <a:solidFill>
                <a:srgbClr val="C00000"/>
              </a:solidFill>
              <a:latin typeface="Agency FB" panose="020B0503020202020204" pitchFamily="34" charset="0"/>
              <a:ea typeface="腾祥澜黑简" panose="01010104010101010101" pitchFamily="2" charset="-122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A63BD67D-C0D6-1E4C-B5DC-5DBF5198D1A1}"/>
              </a:ext>
            </a:extLst>
          </p:cNvPr>
          <p:cNvGrpSpPr>
            <a:grpSpLocks/>
          </p:cNvGrpSpPr>
          <p:nvPr/>
        </p:nvGrpSpPr>
        <p:grpSpPr bwMode="auto">
          <a:xfrm>
            <a:off x="5989850" y="2813975"/>
            <a:ext cx="1185160" cy="531755"/>
            <a:chOff x="5401703" y="924089"/>
            <a:chExt cx="1185023" cy="531727"/>
          </a:xfrm>
        </p:grpSpPr>
        <p:sp>
          <p:nvSpPr>
            <p:cNvPr id="9" name="文本框 11">
              <a:extLst>
                <a:ext uri="{FF2B5EF4-FFF2-40B4-BE49-F238E27FC236}">
                  <a16:creationId xmlns:a16="http://schemas.microsoft.com/office/drawing/2014/main" id="{C8EA3FCA-1702-314C-BB81-6DDB42E08A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02016" y="924089"/>
              <a:ext cx="184710" cy="481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50000"/>
                </a:lnSpc>
              </a:pPr>
              <a:endParaRPr lang="zh-CN" altLang="en-US" sz="2000" dirty="0">
                <a:solidFill>
                  <a:srgbClr val="C00000"/>
                </a:solidFill>
                <a:latin typeface="迷你简菱心" pitchFamily="49" charset="-122"/>
                <a:ea typeface="迷你简菱心" pitchFamily="49" charset="-122"/>
              </a:endParaRPr>
            </a:p>
          </p:txBody>
        </p:sp>
        <p:sp>
          <p:nvSpPr>
            <p:cNvPr id="10" name="矩形: 圆角 1">
              <a:extLst>
                <a:ext uri="{FF2B5EF4-FFF2-40B4-BE49-F238E27FC236}">
                  <a16:creationId xmlns:a16="http://schemas.microsoft.com/office/drawing/2014/main" id="{B235ABCA-8B8F-934E-BE2B-5B8ACFC45CCF}"/>
                </a:ext>
              </a:extLst>
            </p:cNvPr>
            <p:cNvSpPr/>
            <p:nvPr/>
          </p:nvSpPr>
          <p:spPr>
            <a:xfrm>
              <a:off x="5401703" y="946313"/>
              <a:ext cx="869849" cy="495274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sz="3200" b="1" noProof="1">
                <a:solidFill>
                  <a:srgbClr val="E2BA26"/>
                </a:solidFill>
                <a:latin typeface="Agency FB" panose="020B0503020202020204" pitchFamily="34" charset="0"/>
                <a:ea typeface="腾祥澜黑简" panose="01010104010101010101" pitchFamily="2" charset="-122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6F228F87-52E9-2449-91FE-0F6E9EC9E9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78029" y="994151"/>
              <a:ext cx="524503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02</a:t>
              </a:r>
              <a:endParaRPr lang="zh-CN" altLang="en-US" sz="24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CDBF5FEC-82A3-524B-B569-1F709A9F31F8}"/>
              </a:ext>
            </a:extLst>
          </p:cNvPr>
          <p:cNvGrpSpPr>
            <a:grpSpLocks/>
          </p:cNvGrpSpPr>
          <p:nvPr/>
        </p:nvGrpSpPr>
        <p:grpSpPr bwMode="auto">
          <a:xfrm>
            <a:off x="5983607" y="3630362"/>
            <a:ext cx="869949" cy="493712"/>
            <a:chOff x="5401703" y="947134"/>
            <a:chExt cx="870096" cy="493347"/>
          </a:xfrm>
        </p:grpSpPr>
        <p:sp>
          <p:nvSpPr>
            <p:cNvPr id="18" name="矩形: 圆角 1">
              <a:extLst>
                <a:ext uri="{FF2B5EF4-FFF2-40B4-BE49-F238E27FC236}">
                  <a16:creationId xmlns:a16="http://schemas.microsoft.com/office/drawing/2014/main" id="{08DF7EF5-7882-D54E-BF3B-53D686FC2256}"/>
                </a:ext>
              </a:extLst>
            </p:cNvPr>
            <p:cNvSpPr/>
            <p:nvPr/>
          </p:nvSpPr>
          <p:spPr>
            <a:xfrm>
              <a:off x="5401703" y="947134"/>
              <a:ext cx="870096" cy="49334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sz="3200" b="1" noProof="1">
                <a:solidFill>
                  <a:srgbClr val="E2BA26"/>
                </a:solidFill>
                <a:latin typeface="Agency FB" panose="020B0503020202020204" pitchFamily="34" charset="0"/>
                <a:ea typeface="腾祥澜黑简" panose="01010104010101010101" pitchFamily="2" charset="-122"/>
              </a:endParaRPr>
            </a:p>
          </p:txBody>
        </p:sp>
        <p:sp>
          <p:nvSpPr>
            <p:cNvPr id="19" name="文本框 22">
              <a:extLst>
                <a:ext uri="{FF2B5EF4-FFF2-40B4-BE49-F238E27FC236}">
                  <a16:creationId xmlns:a16="http://schemas.microsoft.com/office/drawing/2014/main" id="{752D1B9B-740A-414F-BE12-4E12E5089C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78029" y="961610"/>
              <a:ext cx="524592" cy="4613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03</a:t>
              </a:r>
              <a:endParaRPr lang="zh-CN" altLang="en-US" sz="24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20" name="Rectangle 19"/>
          <p:cNvSpPr/>
          <p:nvPr/>
        </p:nvSpPr>
        <p:spPr>
          <a:xfrm>
            <a:off x="6928379" y="2793296"/>
            <a:ext cx="41403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RAG introduce 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文本框 23">
            <a:extLst>
              <a:ext uri="{FF2B5EF4-FFF2-40B4-BE49-F238E27FC236}">
                <a16:creationId xmlns:a16="http://schemas.microsoft.com/office/drawing/2014/main" id="{95441779-1E10-44E9-A15F-785B37C5AD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9261" y="3619374"/>
            <a:ext cx="362249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Hackathon AI OPS</a:t>
            </a:r>
            <a:r>
              <a:rPr lang="zh-CN" altLang="en-US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21" name="组合 15">
            <a:extLst>
              <a:ext uri="{FF2B5EF4-FFF2-40B4-BE49-F238E27FC236}">
                <a16:creationId xmlns:a16="http://schemas.microsoft.com/office/drawing/2014/main" id="{CDBF5FEC-82A3-524B-B569-1F709A9F31F8}"/>
              </a:ext>
            </a:extLst>
          </p:cNvPr>
          <p:cNvGrpSpPr>
            <a:grpSpLocks/>
          </p:cNvGrpSpPr>
          <p:nvPr/>
        </p:nvGrpSpPr>
        <p:grpSpPr bwMode="auto">
          <a:xfrm>
            <a:off x="5989850" y="4379319"/>
            <a:ext cx="869949" cy="493712"/>
            <a:chOff x="5401703" y="947134"/>
            <a:chExt cx="870096" cy="493347"/>
          </a:xfrm>
        </p:grpSpPr>
        <p:sp>
          <p:nvSpPr>
            <p:cNvPr id="22" name="矩形: 圆角 1">
              <a:extLst>
                <a:ext uri="{FF2B5EF4-FFF2-40B4-BE49-F238E27FC236}">
                  <a16:creationId xmlns:a16="http://schemas.microsoft.com/office/drawing/2014/main" id="{08DF7EF5-7882-D54E-BF3B-53D686FC2256}"/>
                </a:ext>
              </a:extLst>
            </p:cNvPr>
            <p:cNvSpPr/>
            <p:nvPr/>
          </p:nvSpPr>
          <p:spPr>
            <a:xfrm>
              <a:off x="5401703" y="947134"/>
              <a:ext cx="870096" cy="49334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sz="3200" b="1" noProof="1">
                <a:solidFill>
                  <a:srgbClr val="E2BA26"/>
                </a:solidFill>
                <a:latin typeface="Agency FB" panose="020B0503020202020204" pitchFamily="34" charset="0"/>
                <a:ea typeface="腾祥澜黑简" panose="01010104010101010101" pitchFamily="2" charset="-122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752D1B9B-740A-414F-BE12-4E12E5089C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78029" y="961610"/>
              <a:ext cx="524592" cy="4613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04</a:t>
              </a:r>
              <a:endParaRPr lang="zh-CN" altLang="en-US" sz="24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id="{95441779-1E10-44E9-A15F-785B37C5AD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76819" y="4363028"/>
            <a:ext cx="329688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Q&amp;A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07073A0D-2056-F19E-9E9B-7B457A8FBB36}"/>
              </a:ext>
            </a:extLst>
          </p:cNvPr>
          <p:cNvGrpSpPr>
            <a:grpSpLocks/>
          </p:cNvGrpSpPr>
          <p:nvPr/>
        </p:nvGrpSpPr>
        <p:grpSpPr bwMode="auto">
          <a:xfrm>
            <a:off x="5979311" y="2024188"/>
            <a:ext cx="1185160" cy="531755"/>
            <a:chOff x="5401703" y="924089"/>
            <a:chExt cx="1185023" cy="531727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E0127B7-5285-69F3-B3C9-08305C0C58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02016" y="924089"/>
              <a:ext cx="184710" cy="481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50000"/>
                </a:lnSpc>
              </a:pPr>
              <a:endParaRPr lang="zh-CN" altLang="en-US" sz="2000" dirty="0">
                <a:solidFill>
                  <a:srgbClr val="C00000"/>
                </a:solidFill>
                <a:latin typeface="迷你简菱心" pitchFamily="49" charset="-122"/>
                <a:ea typeface="迷你简菱心" pitchFamily="49" charset="-122"/>
              </a:endParaRPr>
            </a:p>
          </p:txBody>
        </p:sp>
        <p:sp>
          <p:nvSpPr>
            <p:cNvPr id="12" name="矩形: 圆角 1">
              <a:extLst>
                <a:ext uri="{FF2B5EF4-FFF2-40B4-BE49-F238E27FC236}">
                  <a16:creationId xmlns:a16="http://schemas.microsoft.com/office/drawing/2014/main" id="{440AE9DF-1B29-97CE-1B64-C62A2892226C}"/>
                </a:ext>
              </a:extLst>
            </p:cNvPr>
            <p:cNvSpPr/>
            <p:nvPr/>
          </p:nvSpPr>
          <p:spPr>
            <a:xfrm>
              <a:off x="5401703" y="946313"/>
              <a:ext cx="869849" cy="495274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sz="3200" b="1" noProof="1">
                <a:solidFill>
                  <a:srgbClr val="E2BA26"/>
                </a:solidFill>
                <a:latin typeface="Agency FB" panose="020B0503020202020204" pitchFamily="34" charset="0"/>
                <a:ea typeface="腾祥澜黑简" panose="01010104010101010101" pitchFamily="2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0D2C5AB-82C9-9BD8-CB03-47C67B64AF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78029" y="994151"/>
              <a:ext cx="524503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01</a:t>
              </a:r>
              <a:endParaRPr lang="zh-CN" altLang="en-US" sz="24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14" name="Rectangle 19">
            <a:extLst>
              <a:ext uri="{FF2B5EF4-FFF2-40B4-BE49-F238E27FC236}">
                <a16:creationId xmlns:a16="http://schemas.microsoft.com/office/drawing/2014/main" id="{105BA990-6066-61F0-7638-CEDB49321B5E}"/>
              </a:ext>
            </a:extLst>
          </p:cNvPr>
          <p:cNvSpPr/>
          <p:nvPr/>
        </p:nvSpPr>
        <p:spPr>
          <a:xfrm>
            <a:off x="6979740" y="2018493"/>
            <a:ext cx="41403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LLM brief introduce</a:t>
            </a:r>
            <a:endParaRPr lang="zh-CN" altLang="en-US" sz="28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BJPseudoFooter"/>
          <p:cNvSpPr txBox="1"/>
          <p:nvPr>
            <p:custDataLst>
              <p:tags r:id="rId1"/>
            </p:custDataLst>
          </p:nvPr>
        </p:nvSpPr>
        <p:spPr>
          <a:xfrm>
            <a:off x="3463709" y="6596390"/>
            <a:ext cx="5264582" cy="26161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en-US" sz="1100">
                <a:solidFill>
                  <a:srgbClr val="000000"/>
                </a:solidFill>
                <a:latin typeface="Calibri" panose="020F0502020204030204" pitchFamily="34" charset="0"/>
              </a:rPr>
              <a:t>Presentation classification is </a:t>
            </a:r>
            <a:r>
              <a:rPr lang="en-US" sz="1100" b="1">
                <a:solidFill>
                  <a:srgbClr val="000000"/>
                </a:solidFill>
                <a:latin typeface="Calibri" panose="020F0502020204030204" pitchFamily="34" charset="0"/>
              </a:rPr>
              <a:t>Internal.</a:t>
            </a:r>
            <a:r>
              <a:rPr lang="en-US" sz="1100">
                <a:solidFill>
                  <a:srgbClr val="000000"/>
                </a:solidFill>
                <a:latin typeface="Calibri" panose="020F0502020204030204" pitchFamily="34" charset="0"/>
              </a:rPr>
              <a:t> Do not distribute to third parties without approval.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4FD84F0-AD63-E64B-8073-86D423AD190E}"/>
              </a:ext>
            </a:extLst>
          </p:cNvPr>
          <p:cNvSpPr/>
          <p:nvPr/>
        </p:nvSpPr>
        <p:spPr>
          <a:xfrm>
            <a:off x="9945666" y="250521"/>
            <a:ext cx="2004164" cy="9394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015768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36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Vector 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88DEA0F-6459-E241-A26F-CEC893FC37FF}"/>
              </a:ext>
            </a:extLst>
          </p:cNvPr>
          <p:cNvSpPr txBox="1"/>
          <p:nvPr/>
        </p:nvSpPr>
        <p:spPr>
          <a:xfrm>
            <a:off x="440237" y="1354667"/>
            <a:ext cx="1093896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 dirty="0"/>
          </a:p>
          <a:p>
            <a:r>
              <a:rPr kumimoji="1" lang="en-US" altLang="zh-CN" sz="2400" dirty="0"/>
              <a:t>Convert text to vector: (sample code via python):</a:t>
            </a:r>
          </a:p>
          <a:p>
            <a:endParaRPr kumimoji="1" lang="en-US" altLang="zh-CN" dirty="0"/>
          </a:p>
          <a:p>
            <a:r>
              <a:rPr lang="en" altLang="zh-CN" dirty="0"/>
              <a:t>from text2vec import </a:t>
            </a:r>
            <a:r>
              <a:rPr lang="en" altLang="zh-CN" dirty="0" err="1"/>
              <a:t>SentenceModel</a:t>
            </a:r>
            <a:endParaRPr lang="en" altLang="zh-CN" dirty="0"/>
          </a:p>
          <a:p>
            <a:r>
              <a:rPr lang="en" altLang="zh-CN" dirty="0"/>
              <a:t>import </a:t>
            </a:r>
            <a:r>
              <a:rPr lang="en" altLang="zh-CN" dirty="0" err="1"/>
              <a:t>json</a:t>
            </a:r>
            <a:endParaRPr lang="en" altLang="zh-CN" dirty="0"/>
          </a:p>
          <a:p>
            <a:endParaRPr lang="en" altLang="zh-CN" dirty="0"/>
          </a:p>
          <a:p>
            <a:r>
              <a:rPr lang="en" altLang="zh-CN" dirty="0"/>
              <a:t>sentences = ['</a:t>
            </a:r>
            <a:r>
              <a:rPr lang="zh-CN" altLang="en-US" dirty="0"/>
              <a:t>苹果</a:t>
            </a:r>
            <a:r>
              <a:rPr lang="en-US" altLang="zh-CN" dirty="0"/>
              <a:t>']</a:t>
            </a:r>
            <a:endParaRPr lang="zh-CN" altLang="en-US" dirty="0"/>
          </a:p>
          <a:p>
            <a:r>
              <a:rPr lang="en" altLang="zh-CN" dirty="0"/>
              <a:t>model = </a:t>
            </a:r>
            <a:r>
              <a:rPr lang="en" altLang="zh-CN" dirty="0" err="1"/>
              <a:t>SentenceModel</a:t>
            </a:r>
            <a:r>
              <a:rPr lang="en" altLang="zh-CN" dirty="0"/>
              <a:t>("D:\\AI\\text2vec-base-chinese")</a:t>
            </a:r>
          </a:p>
          <a:p>
            <a:r>
              <a:rPr lang="en" altLang="zh-CN" dirty="0"/>
              <a:t>embeddings = </a:t>
            </a:r>
            <a:r>
              <a:rPr lang="en" altLang="zh-CN" dirty="0" err="1"/>
              <a:t>model.encode</a:t>
            </a:r>
            <a:r>
              <a:rPr lang="en" altLang="zh-CN" dirty="0"/>
              <a:t>(sentences)</a:t>
            </a:r>
          </a:p>
          <a:p>
            <a:endParaRPr lang="en" altLang="zh-CN" dirty="0"/>
          </a:p>
          <a:p>
            <a:r>
              <a:rPr lang="en" altLang="zh-CN" dirty="0"/>
              <a:t>print(</a:t>
            </a:r>
            <a:r>
              <a:rPr lang="en" altLang="zh-CN" dirty="0" err="1"/>
              <a:t>json.dumps</a:t>
            </a:r>
            <a:r>
              <a:rPr lang="en" altLang="zh-CN" dirty="0"/>
              <a:t>(</a:t>
            </a:r>
            <a:r>
              <a:rPr lang="en" altLang="zh-CN" dirty="0" err="1"/>
              <a:t>embeddings.tolist</a:t>
            </a:r>
            <a:r>
              <a:rPr lang="en" altLang="zh-CN" dirty="0"/>
              <a:t>()[0]))</a:t>
            </a:r>
          </a:p>
          <a:p>
            <a:r>
              <a:rPr lang="en" altLang="zh-CN" dirty="0"/>
              <a:t>print('dimension size of vector is: {}'.format(</a:t>
            </a:r>
            <a:r>
              <a:rPr lang="en" altLang="zh-CN" dirty="0" err="1"/>
              <a:t>len</a:t>
            </a:r>
            <a:r>
              <a:rPr lang="en" altLang="zh-CN" dirty="0"/>
              <a:t>(</a:t>
            </a:r>
            <a:r>
              <a:rPr lang="en" altLang="zh-CN" dirty="0" err="1"/>
              <a:t>json.dumps</a:t>
            </a:r>
            <a:r>
              <a:rPr lang="en" altLang="zh-CN" dirty="0"/>
              <a:t>(</a:t>
            </a:r>
            <a:r>
              <a:rPr lang="en" altLang="zh-CN" dirty="0" err="1"/>
              <a:t>embeddings.tolist</a:t>
            </a:r>
            <a:r>
              <a:rPr lang="en" altLang="zh-CN" dirty="0"/>
              <a:t>()[0]))))</a:t>
            </a:r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39486284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36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Vector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3582D26-0020-934A-AFBE-1492EBCD19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33" y="2061988"/>
            <a:ext cx="11186470" cy="4081957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20A730ED-8AD0-B842-AE4C-838C8438500C}"/>
              </a:ext>
            </a:extLst>
          </p:cNvPr>
          <p:cNvSpPr txBox="1"/>
          <p:nvPr/>
        </p:nvSpPr>
        <p:spPr>
          <a:xfrm>
            <a:off x="440237" y="1253447"/>
            <a:ext cx="91558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Vector output: [0.2323444,-0.03939333,0.918388331,…,…] 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91657443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Vector Database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5D5897A-AF68-784A-AFDB-213089C44E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375" y="1575914"/>
            <a:ext cx="10333091" cy="358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285661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Vector Database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61D0035-C6B2-8940-B4E5-9E1B571D5C0A}"/>
              </a:ext>
            </a:extLst>
          </p:cNvPr>
          <p:cNvSpPr txBox="1"/>
          <p:nvPr/>
        </p:nvSpPr>
        <p:spPr>
          <a:xfrm>
            <a:off x="595901" y="1130157"/>
            <a:ext cx="96782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Store the data into ES:</a:t>
            </a:r>
          </a:p>
          <a:p>
            <a:endParaRPr kumimoji="1" lang="en-US" altLang="zh-CN" dirty="0"/>
          </a:p>
          <a:p>
            <a:r>
              <a:rPr lang="en-US" altLang="zh-CN" dirty="0"/>
              <a:t>1.2024</a:t>
            </a:r>
            <a:r>
              <a:rPr lang="zh-CN" altLang="en-US" dirty="0"/>
              <a:t>年</a:t>
            </a:r>
            <a:r>
              <a:rPr lang="en-US" altLang="zh-CN" dirty="0"/>
              <a:t>4</a:t>
            </a:r>
            <a:r>
              <a:rPr lang="zh-CN" altLang="en-US" dirty="0"/>
              <a:t>月</a:t>
            </a:r>
            <a:r>
              <a:rPr lang="en-US" altLang="zh-CN" dirty="0"/>
              <a:t>30</a:t>
            </a:r>
            <a:r>
              <a:rPr lang="zh-CN" altLang="en-US" dirty="0"/>
              <a:t>号 晚上 </a:t>
            </a:r>
            <a:r>
              <a:rPr lang="en-US" altLang="zh-CN" dirty="0"/>
              <a:t>7</a:t>
            </a:r>
            <a:r>
              <a:rPr lang="zh-CN" altLang="en-US" dirty="0"/>
              <a:t>点半 在天津泰达足球场 将进行中超比赛 津门虎对阵北京国安。</a:t>
            </a:r>
            <a:br>
              <a:rPr lang="zh-CN" altLang="en-US" dirty="0"/>
            </a:br>
            <a:r>
              <a:rPr lang="en-US" altLang="zh-CN" dirty="0"/>
              <a:t>2.</a:t>
            </a:r>
            <a:r>
              <a:rPr lang="zh-CN" altLang="en-US" dirty="0"/>
              <a:t>林俊杰演唱会在天津</a:t>
            </a:r>
            <a:r>
              <a:rPr lang="en-US" altLang="zh-CN" dirty="0"/>
              <a:t>4</a:t>
            </a:r>
            <a:r>
              <a:rPr lang="zh-CN" altLang="en-US" dirty="0"/>
              <a:t>月</a:t>
            </a:r>
            <a:r>
              <a:rPr lang="en-US" altLang="zh-CN" dirty="0"/>
              <a:t>19</a:t>
            </a:r>
            <a:r>
              <a:rPr lang="zh-CN" altLang="en-US" dirty="0"/>
              <a:t>号晚上</a:t>
            </a:r>
            <a:r>
              <a:rPr lang="en-US" altLang="zh-CN" dirty="0"/>
              <a:t>7</a:t>
            </a:r>
            <a:r>
              <a:rPr lang="zh-CN" altLang="en-US" dirty="0"/>
              <a:t>点奥体中心举行。</a:t>
            </a:r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7C93984-D9DC-4341-97CE-394026D10E2C}"/>
              </a:ext>
            </a:extLst>
          </p:cNvPr>
          <p:cNvSpPr txBox="1"/>
          <p:nvPr/>
        </p:nvSpPr>
        <p:spPr>
          <a:xfrm>
            <a:off x="440237" y="2527443"/>
            <a:ext cx="1021406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/>
              <a:t>embeddings = </a:t>
            </a:r>
            <a:r>
              <a:rPr lang="en" altLang="zh-CN" dirty="0" err="1"/>
              <a:t>HuggingFaceEmbeddings</a:t>
            </a:r>
            <a:r>
              <a:rPr lang="en" altLang="zh-CN" dirty="0"/>
              <a:t>(</a:t>
            </a:r>
            <a:r>
              <a:rPr lang="en" altLang="zh-CN" dirty="0" err="1"/>
              <a:t>model_name</a:t>
            </a:r>
            <a:r>
              <a:rPr lang="en" altLang="zh-CN" dirty="0"/>
              <a:t>='/logs/model/text2vec-large-chinese') </a:t>
            </a:r>
            <a:r>
              <a:rPr lang="en" altLang="zh-CN" dirty="0" err="1"/>
              <a:t>es_connection</a:t>
            </a:r>
            <a:r>
              <a:rPr lang="en" altLang="zh-CN" dirty="0"/>
              <a:t> = Elasticsearch("http://xxx.xxx.xxx.xxx:9233")</a:t>
            </a:r>
          </a:p>
          <a:p>
            <a:endParaRPr kumimoji="1" lang="en" altLang="zh-CN" dirty="0"/>
          </a:p>
          <a:p>
            <a:r>
              <a:rPr lang="en" altLang="zh-CN" dirty="0"/>
              <a:t>def load_vector2es(</a:t>
            </a:r>
            <a:r>
              <a:rPr lang="en" altLang="zh-CN" dirty="0" err="1"/>
              <a:t>es_connection,index_name,text</a:t>
            </a:r>
            <a:r>
              <a:rPr lang="en" altLang="zh-CN" dirty="0"/>
              <a:t>):</a:t>
            </a:r>
          </a:p>
          <a:p>
            <a:r>
              <a:rPr lang="en" altLang="zh-CN" dirty="0" err="1"/>
              <a:t>HuggingFaceEmbeddings</a:t>
            </a:r>
            <a:r>
              <a:rPr lang="en" altLang="zh-CN" dirty="0"/>
              <a:t>.__hash__ = _</a:t>
            </a:r>
            <a:r>
              <a:rPr lang="en" altLang="zh-CN" dirty="0" err="1"/>
              <a:t>embeddings_hash</a:t>
            </a:r>
            <a:r>
              <a:rPr lang="en" altLang="zh-CN" dirty="0"/>
              <a:t> </a:t>
            </a:r>
          </a:p>
          <a:p>
            <a:r>
              <a:rPr lang="en" altLang="zh-CN" dirty="0"/>
              <a:t>doc = </a:t>
            </a:r>
            <a:r>
              <a:rPr lang="en" altLang="zh-CN" dirty="0" err="1"/>
              <a:t>get_text_chunks_langchain</a:t>
            </a:r>
            <a:r>
              <a:rPr lang="en" altLang="zh-CN" dirty="0"/>
              <a:t>(text) </a:t>
            </a:r>
          </a:p>
          <a:p>
            <a:r>
              <a:rPr lang="en" altLang="zh-CN" dirty="0" err="1"/>
              <a:t>db</a:t>
            </a:r>
            <a:r>
              <a:rPr lang="en" altLang="zh-CN" dirty="0"/>
              <a:t> = </a:t>
            </a:r>
            <a:r>
              <a:rPr lang="en" altLang="zh-CN" dirty="0" err="1"/>
              <a:t>ElasticsearchStore.from_documents</a:t>
            </a:r>
            <a:r>
              <a:rPr lang="en" altLang="zh-CN" dirty="0"/>
              <a:t>( doc, embeddings, </a:t>
            </a:r>
            <a:r>
              <a:rPr lang="en" altLang="zh-CN" dirty="0" err="1"/>
              <a:t>index_name</a:t>
            </a:r>
            <a:r>
              <a:rPr lang="en" altLang="zh-CN" dirty="0"/>
              <a:t>=</a:t>
            </a:r>
            <a:r>
              <a:rPr lang="en" altLang="zh-CN" dirty="0" err="1"/>
              <a:t>index_name</a:t>
            </a:r>
            <a:r>
              <a:rPr lang="en" altLang="zh-CN" dirty="0"/>
              <a:t>, </a:t>
            </a:r>
            <a:r>
              <a:rPr lang="en" altLang="zh-CN" dirty="0" err="1"/>
              <a:t>es_connection</a:t>
            </a:r>
            <a:r>
              <a:rPr lang="en" altLang="zh-CN" dirty="0"/>
              <a:t>=</a:t>
            </a:r>
            <a:r>
              <a:rPr lang="en" altLang="zh-CN" dirty="0" err="1"/>
              <a:t>es_connection</a:t>
            </a:r>
            <a:r>
              <a:rPr lang="en" altLang="zh-CN" dirty="0"/>
              <a:t>)</a:t>
            </a:r>
          </a:p>
          <a:p>
            <a:endParaRPr kumimoji="1" lang="en" altLang="zh-CN" dirty="0"/>
          </a:p>
          <a:p>
            <a:r>
              <a:rPr lang="en" altLang="zh-CN" dirty="0"/>
              <a:t>if __name__ == '__main__’: </a:t>
            </a:r>
          </a:p>
          <a:p>
            <a:endParaRPr lang="en" altLang="zh-CN" dirty="0"/>
          </a:p>
          <a:p>
            <a:r>
              <a:rPr lang="en" altLang="zh-CN" dirty="0"/>
              <a:t>for text in ['2024</a:t>
            </a:r>
            <a:r>
              <a:rPr lang="zh-CN" altLang="en-US" dirty="0"/>
              <a:t>年</a:t>
            </a:r>
            <a:r>
              <a:rPr lang="en-US" altLang="zh-CN" dirty="0"/>
              <a:t>4</a:t>
            </a:r>
            <a:r>
              <a:rPr lang="zh-CN" altLang="en-US" dirty="0"/>
              <a:t>月</a:t>
            </a:r>
            <a:r>
              <a:rPr lang="en-US" altLang="zh-CN" dirty="0"/>
              <a:t>30</a:t>
            </a:r>
            <a:r>
              <a:rPr lang="zh-CN" altLang="en-US" dirty="0"/>
              <a:t>号 晚上 </a:t>
            </a:r>
            <a:r>
              <a:rPr lang="en-US" altLang="zh-CN" dirty="0"/>
              <a:t>7</a:t>
            </a:r>
            <a:r>
              <a:rPr lang="zh-CN" altLang="en-US" dirty="0"/>
              <a:t>点半 在天津泰达足球场 将进行中超比赛 津门虎对阵北京国安。</a:t>
            </a:r>
            <a:r>
              <a:rPr lang="en-US" altLang="zh-CN" dirty="0"/>
              <a:t>','</a:t>
            </a:r>
            <a:r>
              <a:rPr lang="zh-CN" altLang="en-US" dirty="0"/>
              <a:t>林俊杰演唱会在天津</a:t>
            </a:r>
            <a:r>
              <a:rPr lang="en-US" altLang="zh-CN" dirty="0"/>
              <a:t>4</a:t>
            </a:r>
            <a:r>
              <a:rPr lang="zh-CN" altLang="en-US" dirty="0"/>
              <a:t>月</a:t>
            </a:r>
            <a:r>
              <a:rPr lang="en-US" altLang="zh-CN" dirty="0"/>
              <a:t>19</a:t>
            </a:r>
            <a:r>
              <a:rPr lang="zh-CN" altLang="en-US" dirty="0"/>
              <a:t>号晚上</a:t>
            </a:r>
            <a:r>
              <a:rPr lang="en-US" altLang="zh-CN" dirty="0"/>
              <a:t>7</a:t>
            </a:r>
            <a:r>
              <a:rPr lang="zh-CN" altLang="en-US" dirty="0"/>
              <a:t>点奥体中心举行。</a:t>
            </a:r>
            <a:r>
              <a:rPr lang="en-US" altLang="zh-CN" dirty="0"/>
              <a:t>’] </a:t>
            </a:r>
          </a:p>
          <a:p>
            <a:r>
              <a:rPr lang="en" altLang="zh-CN" dirty="0"/>
              <a:t>load_vector2es(</a:t>
            </a:r>
            <a:r>
              <a:rPr lang="en" altLang="zh-CN" dirty="0" err="1"/>
              <a:t>es_connection,index_name,text</a:t>
            </a:r>
            <a:r>
              <a:rPr lang="en" altLang="zh-CN" dirty="0"/>
              <a:t>)</a:t>
            </a:r>
            <a:endParaRPr kumimoji="1" lang="en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3801546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ES Vector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18BDF63-C565-1F47-96D8-B154A4B558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451" y="1535250"/>
            <a:ext cx="9750176" cy="492889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B630F7F6-D46A-364B-A079-57BE2EF1C686}"/>
              </a:ext>
            </a:extLst>
          </p:cNvPr>
          <p:cNvSpPr txBox="1"/>
          <p:nvPr/>
        </p:nvSpPr>
        <p:spPr>
          <a:xfrm>
            <a:off x="742451" y="957199"/>
            <a:ext cx="7538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es</a:t>
            </a:r>
            <a:r>
              <a:rPr kumimoji="1" lang="en-US" altLang="zh-CN" dirty="0"/>
              <a:t> store the data as vector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2822133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ES Vector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630F7F6-D46A-364B-A079-57BE2EF1C686}"/>
              </a:ext>
            </a:extLst>
          </p:cNvPr>
          <p:cNvSpPr txBox="1"/>
          <p:nvPr/>
        </p:nvSpPr>
        <p:spPr>
          <a:xfrm>
            <a:off x="217551" y="957199"/>
            <a:ext cx="806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es</a:t>
            </a:r>
            <a:r>
              <a:rPr kumimoji="1" lang="en-US" altLang="zh-CN" dirty="0"/>
              <a:t> vector similarity search </a:t>
            </a:r>
            <a:endParaRPr kumimoji="1"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BACD41F-D296-0741-9409-F2C7252A288F}"/>
              </a:ext>
            </a:extLst>
          </p:cNvPr>
          <p:cNvSpPr/>
          <p:nvPr/>
        </p:nvSpPr>
        <p:spPr>
          <a:xfrm>
            <a:off x="337226" y="1473116"/>
            <a:ext cx="11566907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dirty="0"/>
              <a:t>def </a:t>
            </a:r>
            <a:r>
              <a:rPr lang="en" altLang="zh-CN" dirty="0" err="1"/>
              <a:t>query_vector</a:t>
            </a:r>
            <a:r>
              <a:rPr lang="en" altLang="zh-CN" dirty="0"/>
              <a:t>(</a:t>
            </a:r>
            <a:r>
              <a:rPr lang="en" altLang="zh-CN" dirty="0" err="1"/>
              <a:t>es_connection,embeddings,index_name,query</a:t>
            </a:r>
            <a:r>
              <a:rPr lang="en" altLang="zh-CN" dirty="0"/>
              <a:t>):</a:t>
            </a:r>
          </a:p>
          <a:p>
            <a:r>
              <a:rPr lang="en" altLang="zh-CN" dirty="0"/>
              <a:t>     </a:t>
            </a:r>
            <a:r>
              <a:rPr lang="en" altLang="zh-CN" dirty="0" err="1"/>
              <a:t>db</a:t>
            </a:r>
            <a:r>
              <a:rPr lang="en" altLang="zh-CN" dirty="0"/>
              <a:t> = </a:t>
            </a:r>
            <a:r>
              <a:rPr lang="en" altLang="zh-CN" dirty="0" err="1"/>
              <a:t>ElasticsearchStore</a:t>
            </a:r>
            <a:r>
              <a:rPr lang="en" altLang="zh-CN" dirty="0"/>
              <a:t>(</a:t>
            </a:r>
          </a:p>
          <a:p>
            <a:r>
              <a:rPr lang="en" altLang="zh-CN" dirty="0"/>
              <a:t>     embedding=embeddings,</a:t>
            </a:r>
          </a:p>
          <a:p>
            <a:r>
              <a:rPr lang="en" altLang="zh-CN" dirty="0"/>
              <a:t>     </a:t>
            </a:r>
            <a:r>
              <a:rPr lang="en" altLang="zh-CN" dirty="0" err="1"/>
              <a:t>index_name</a:t>
            </a:r>
            <a:r>
              <a:rPr lang="en" altLang="zh-CN" dirty="0"/>
              <a:t>=</a:t>
            </a:r>
            <a:r>
              <a:rPr lang="en" altLang="zh-CN" dirty="0" err="1"/>
              <a:t>index_name</a:t>
            </a:r>
            <a:r>
              <a:rPr lang="en" altLang="zh-CN" dirty="0"/>
              <a:t>,</a:t>
            </a:r>
          </a:p>
          <a:p>
            <a:r>
              <a:rPr lang="en" altLang="zh-CN" dirty="0"/>
              <a:t>     </a:t>
            </a:r>
            <a:r>
              <a:rPr lang="en" altLang="zh-CN" dirty="0" err="1"/>
              <a:t>es_connection</a:t>
            </a:r>
            <a:r>
              <a:rPr lang="en" altLang="zh-CN" dirty="0"/>
              <a:t>=</a:t>
            </a:r>
            <a:r>
              <a:rPr lang="en" altLang="zh-CN" dirty="0" err="1"/>
              <a:t>es_connection</a:t>
            </a:r>
            <a:r>
              <a:rPr lang="en" altLang="zh-CN" dirty="0"/>
              <a:t>)</a:t>
            </a:r>
          </a:p>
          <a:p>
            <a:r>
              <a:rPr lang="en" altLang="zh-CN" dirty="0"/>
              <a:t>     </a:t>
            </a:r>
            <a:r>
              <a:rPr lang="en" altLang="zh-CN" dirty="0" err="1"/>
              <a:t>db.client.indices.refresh</a:t>
            </a:r>
            <a:r>
              <a:rPr lang="en" altLang="zh-CN" dirty="0"/>
              <a:t>(index=</a:t>
            </a:r>
            <a:r>
              <a:rPr lang="en" altLang="zh-CN" dirty="0" err="1"/>
              <a:t>index_name</a:t>
            </a:r>
            <a:r>
              <a:rPr lang="en" altLang="zh-CN" dirty="0"/>
              <a:t>)</a:t>
            </a:r>
          </a:p>
          <a:p>
            <a:r>
              <a:rPr lang="en" altLang="zh-CN" dirty="0"/>
              <a:t>     results = </a:t>
            </a:r>
            <a:r>
              <a:rPr lang="en" altLang="zh-CN" dirty="0" err="1"/>
              <a:t>db.similarity_search</a:t>
            </a:r>
            <a:r>
              <a:rPr lang="en" altLang="zh-CN" dirty="0"/>
              <a:t>(</a:t>
            </a:r>
            <a:r>
              <a:rPr lang="en" altLang="zh-CN" dirty="0" err="1"/>
              <a:t>query,k</a:t>
            </a:r>
            <a:r>
              <a:rPr lang="en" altLang="zh-CN" dirty="0"/>
              <a:t>=1)</a:t>
            </a:r>
          </a:p>
          <a:p>
            <a:r>
              <a:rPr lang="en" altLang="zh-CN" dirty="0"/>
              <a:t>     return results</a:t>
            </a:r>
          </a:p>
          <a:p>
            <a:endParaRPr lang="en" altLang="zh-CN" dirty="0"/>
          </a:p>
          <a:p>
            <a:r>
              <a:rPr lang="en" altLang="zh-CN" dirty="0"/>
              <a:t>@</a:t>
            </a:r>
            <a:r>
              <a:rPr lang="en" altLang="zh-CN" dirty="0" err="1"/>
              <a:t>app.get</a:t>
            </a:r>
            <a:r>
              <a:rPr lang="en" altLang="zh-CN" dirty="0"/>
              <a:t>("/</a:t>
            </a:r>
            <a:r>
              <a:rPr lang="en" altLang="zh-CN" dirty="0" err="1"/>
              <a:t>esvector</a:t>
            </a:r>
            <a:r>
              <a:rPr lang="en" altLang="zh-CN" dirty="0"/>
              <a:t>/{query}")</a:t>
            </a:r>
          </a:p>
          <a:p>
            <a:r>
              <a:rPr lang="en" altLang="zh-CN" dirty="0"/>
              <a:t>def </a:t>
            </a:r>
            <a:r>
              <a:rPr lang="en" altLang="zh-CN" dirty="0" err="1"/>
              <a:t>api_query_vector</a:t>
            </a:r>
            <a:r>
              <a:rPr lang="en" altLang="zh-CN" dirty="0"/>
              <a:t>(query):</a:t>
            </a:r>
          </a:p>
          <a:p>
            <a:r>
              <a:rPr lang="en" altLang="zh-CN" dirty="0"/>
              <a:t>    return </a:t>
            </a:r>
            <a:r>
              <a:rPr lang="en" altLang="zh-CN" dirty="0" err="1"/>
              <a:t>query_vector</a:t>
            </a:r>
            <a:r>
              <a:rPr lang="en" altLang="zh-CN" dirty="0"/>
              <a:t>(</a:t>
            </a:r>
            <a:r>
              <a:rPr lang="en" altLang="zh-CN" dirty="0" err="1"/>
              <a:t>es_connection,embeddings,index_name,query</a:t>
            </a:r>
            <a:r>
              <a:rPr lang="en" altLang="zh-CN" dirty="0"/>
              <a:t>);</a:t>
            </a:r>
          </a:p>
          <a:p>
            <a:endParaRPr lang="en" altLang="zh-CN" dirty="0"/>
          </a:p>
          <a:p>
            <a:r>
              <a:rPr lang="en" altLang="zh-CN" dirty="0"/>
              <a:t>if __name__ == '__main__':</a:t>
            </a:r>
          </a:p>
          <a:p>
            <a:r>
              <a:rPr lang="en" altLang="zh-CN" dirty="0"/>
              <a:t>    </a:t>
            </a:r>
            <a:r>
              <a:rPr lang="en" altLang="zh-CN" dirty="0" err="1"/>
              <a:t>recommand_text</a:t>
            </a:r>
            <a:r>
              <a:rPr lang="en" altLang="zh-CN" dirty="0"/>
              <a:t> = </a:t>
            </a:r>
            <a:r>
              <a:rPr lang="en" altLang="zh-CN" dirty="0" err="1"/>
              <a:t>euery_vector</a:t>
            </a:r>
            <a:r>
              <a:rPr lang="en" altLang="zh-CN" dirty="0"/>
              <a:t>(</a:t>
            </a:r>
            <a:r>
              <a:rPr lang="en" altLang="zh-CN" dirty="0" err="1"/>
              <a:t>es_connection,embeddings,index_name</a:t>
            </a:r>
            <a:r>
              <a:rPr lang="en" altLang="zh-CN" dirty="0"/>
              <a:t>,"</a:t>
            </a:r>
            <a:r>
              <a:rPr lang="zh-CN" altLang="en-US" dirty="0"/>
              <a:t>我想看演唱会有什么推荐的？</a:t>
            </a:r>
            <a:r>
              <a:rPr lang="en-US" altLang="zh-CN" dirty="0"/>
              <a:t>")</a:t>
            </a:r>
          </a:p>
          <a:p>
            <a:r>
              <a:rPr lang="en-US" altLang="zh-CN" dirty="0"/>
              <a:t>    </a:t>
            </a:r>
            <a:r>
              <a:rPr lang="en" altLang="zh-CN" dirty="0"/>
              <a:t>print(</a:t>
            </a:r>
            <a:r>
              <a:rPr lang="en" altLang="zh-CN" dirty="0" err="1"/>
              <a:t>recommand_text</a:t>
            </a:r>
            <a:r>
              <a:rPr lang="en" altLang="zh-CN" dirty="0"/>
              <a:t>)</a:t>
            </a:r>
          </a:p>
          <a:p>
            <a:endParaRPr lang="en" altLang="zh-CN" dirty="0"/>
          </a:p>
          <a:p>
            <a:endParaRPr lang="en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92949967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ES Vector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630F7F6-D46A-364B-A079-57BE2EF1C686}"/>
              </a:ext>
            </a:extLst>
          </p:cNvPr>
          <p:cNvSpPr txBox="1"/>
          <p:nvPr/>
        </p:nvSpPr>
        <p:spPr>
          <a:xfrm>
            <a:off x="217551" y="957199"/>
            <a:ext cx="806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    </a:t>
            </a:r>
            <a:r>
              <a:rPr kumimoji="1" lang="en-US" altLang="zh-CN" dirty="0" err="1"/>
              <a:t>es</a:t>
            </a:r>
            <a:r>
              <a:rPr kumimoji="1" lang="en-US" altLang="zh-CN" dirty="0"/>
              <a:t> vector similarity search result:</a:t>
            </a:r>
            <a:endParaRPr kumimoji="1"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BACD41F-D296-0741-9409-F2C7252A288F}"/>
              </a:ext>
            </a:extLst>
          </p:cNvPr>
          <p:cNvSpPr/>
          <p:nvPr/>
        </p:nvSpPr>
        <p:spPr>
          <a:xfrm>
            <a:off x="337226" y="1473116"/>
            <a:ext cx="1156690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" altLang="zh-CN" dirty="0"/>
          </a:p>
          <a:p>
            <a:endParaRPr lang="en" altLang="zh-CN" dirty="0"/>
          </a:p>
          <a:p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EF76C7B-95FE-154D-BBC1-86584F3C0139}"/>
              </a:ext>
            </a:extLst>
          </p:cNvPr>
          <p:cNvSpPr txBox="1"/>
          <p:nvPr/>
        </p:nvSpPr>
        <p:spPr>
          <a:xfrm>
            <a:off x="440237" y="1726058"/>
            <a:ext cx="98133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dirty="0"/>
              <a:t>No sentence-transformers model found with name /logs/model/text2vec-large-chinese. Creating a new one with MEAN pooling.</a:t>
            </a:r>
          </a:p>
          <a:p>
            <a:r>
              <a:rPr kumimoji="1" lang="en" altLang="zh-CN" dirty="0"/>
              <a:t>[Document(</a:t>
            </a:r>
            <a:r>
              <a:rPr kumimoji="1" lang="en" altLang="zh-CN" dirty="0" err="1"/>
              <a:t>page_content</a:t>
            </a:r>
            <a:r>
              <a:rPr kumimoji="1" lang="en" altLang="zh-CN" dirty="0"/>
              <a:t>='</a:t>
            </a:r>
            <a:r>
              <a:rPr kumimoji="1" lang="zh-CN" altLang="en-US" dirty="0"/>
              <a:t>林俊杰演唱会在天津</a:t>
            </a:r>
            <a:r>
              <a:rPr kumimoji="1" lang="en-US" altLang="zh-CN" dirty="0"/>
              <a:t>4</a:t>
            </a:r>
            <a:r>
              <a:rPr kumimoji="1" lang="zh-CN" altLang="en-US" dirty="0"/>
              <a:t>月</a:t>
            </a:r>
            <a:r>
              <a:rPr kumimoji="1" lang="en-US" altLang="zh-CN" dirty="0"/>
              <a:t>19</a:t>
            </a:r>
            <a:r>
              <a:rPr kumimoji="1" lang="zh-CN" altLang="en-US" dirty="0"/>
              <a:t>号晚上</a:t>
            </a:r>
            <a:r>
              <a:rPr kumimoji="1" lang="en-US" altLang="zh-CN" dirty="0"/>
              <a:t>7</a:t>
            </a:r>
            <a:r>
              <a:rPr kumimoji="1" lang="zh-CN" altLang="en-US" dirty="0"/>
              <a:t>点奥体中心举行</a:t>
            </a:r>
            <a:r>
              <a:rPr kumimoji="1" lang="en-US" altLang="zh-CN" dirty="0"/>
              <a:t>')]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5162395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Hackathon AI OPS 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BACD41F-D296-0741-9409-F2C7252A288F}"/>
              </a:ext>
            </a:extLst>
          </p:cNvPr>
          <p:cNvSpPr/>
          <p:nvPr/>
        </p:nvSpPr>
        <p:spPr>
          <a:xfrm>
            <a:off x="337226" y="1473116"/>
            <a:ext cx="1156690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" altLang="zh-CN" dirty="0"/>
          </a:p>
          <a:p>
            <a:endParaRPr lang="en" altLang="zh-CN" dirty="0"/>
          </a:p>
          <a:p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EF76C7B-95FE-154D-BBC1-86584F3C0139}"/>
              </a:ext>
            </a:extLst>
          </p:cNvPr>
          <p:cNvSpPr txBox="1"/>
          <p:nvPr/>
        </p:nvSpPr>
        <p:spPr>
          <a:xfrm>
            <a:off x="440237" y="1726058"/>
            <a:ext cx="98133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DBA48A1-A578-4941-9A1F-E3288D94E6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877" y="1636187"/>
            <a:ext cx="10911922" cy="496284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F103D0E-466B-6D41-A686-37B194563F9E}"/>
              </a:ext>
            </a:extLst>
          </p:cNvPr>
          <p:cNvSpPr txBox="1"/>
          <p:nvPr/>
        </p:nvSpPr>
        <p:spPr>
          <a:xfrm>
            <a:off x="965137" y="783460"/>
            <a:ext cx="8291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Jira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system integration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with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RAG</a:t>
            </a:r>
            <a:r>
              <a:rPr kumimoji="1" lang="zh-CN" alt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84645148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Hackathon AI OPS 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BACD41F-D296-0741-9409-F2C7252A288F}"/>
              </a:ext>
            </a:extLst>
          </p:cNvPr>
          <p:cNvSpPr/>
          <p:nvPr/>
        </p:nvSpPr>
        <p:spPr>
          <a:xfrm>
            <a:off x="337226" y="1473116"/>
            <a:ext cx="1156690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" altLang="zh-CN" dirty="0"/>
          </a:p>
          <a:p>
            <a:endParaRPr lang="en" altLang="zh-CN" dirty="0"/>
          </a:p>
          <a:p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EF76C7B-95FE-154D-BBC1-86584F3C0139}"/>
              </a:ext>
            </a:extLst>
          </p:cNvPr>
          <p:cNvSpPr txBox="1"/>
          <p:nvPr/>
        </p:nvSpPr>
        <p:spPr>
          <a:xfrm>
            <a:off x="440237" y="1726058"/>
            <a:ext cx="98133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F103D0E-466B-6D41-A686-37B194563F9E}"/>
              </a:ext>
            </a:extLst>
          </p:cNvPr>
          <p:cNvSpPr txBox="1"/>
          <p:nvPr/>
        </p:nvSpPr>
        <p:spPr>
          <a:xfrm>
            <a:off x="965136" y="783459"/>
            <a:ext cx="10017561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Data flow for create ticket: </a:t>
            </a:r>
          </a:p>
          <a:p>
            <a:endParaRPr kumimoji="1" lang="en-US" altLang="zh-CN" sz="2400" dirty="0"/>
          </a:p>
          <a:p>
            <a:r>
              <a:rPr kumimoji="1" lang="en-US" altLang="zh-CN" sz="2400" dirty="0"/>
              <a:t>AI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ops -&gt; Jira API create -&gt; PG -&gt; </a:t>
            </a:r>
            <a:r>
              <a:rPr kumimoji="1" lang="en-US" altLang="zh-CN" sz="2400" dirty="0" err="1"/>
              <a:t>Flink</a:t>
            </a:r>
            <a:r>
              <a:rPr kumimoji="1" lang="en-US" altLang="zh-CN" sz="2400" dirty="0"/>
              <a:t> CDC -&gt; embedding model -&gt; ES vector -&gt;LLM -&gt; AI ops </a:t>
            </a:r>
          </a:p>
          <a:p>
            <a:endParaRPr kumimoji="1" lang="en-US" altLang="zh-CN" sz="2400" dirty="0"/>
          </a:p>
          <a:p>
            <a:endParaRPr kumimoji="1" lang="en-US" altLang="zh-CN" sz="2400" dirty="0"/>
          </a:p>
          <a:p>
            <a:endParaRPr kumimoji="1" lang="en-US" altLang="zh-CN" sz="2400" dirty="0"/>
          </a:p>
          <a:p>
            <a:r>
              <a:rPr kumimoji="1" lang="en-US" altLang="zh-CN" sz="2800" dirty="0"/>
              <a:t>Data flow for resolve ticket:  </a:t>
            </a:r>
          </a:p>
          <a:p>
            <a:endParaRPr kumimoji="1" lang="en-US" altLang="zh-CN" sz="2400" dirty="0"/>
          </a:p>
          <a:p>
            <a:r>
              <a:rPr kumimoji="1" lang="en-US" altLang="zh-CN" sz="2400" dirty="0"/>
              <a:t>AI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ops -&gt; Jira API close-&gt; PG -&gt; </a:t>
            </a:r>
            <a:r>
              <a:rPr kumimoji="1" lang="en-US" altLang="zh-CN" sz="2400" dirty="0" err="1"/>
              <a:t>Flink</a:t>
            </a:r>
            <a:r>
              <a:rPr kumimoji="1" lang="en-US" altLang="zh-CN" sz="2400" dirty="0"/>
              <a:t> CDC -&gt; embedding model -&gt; ES vector</a:t>
            </a:r>
          </a:p>
          <a:p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771257391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8B352D0-737F-8F4B-9428-925B3446DE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4600" y="2910907"/>
            <a:ext cx="8522797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 ! 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BJPseudoFooter"/>
          <p:cNvSpPr txBox="1"/>
          <p:nvPr>
            <p:custDataLst>
              <p:tags r:id="rId1"/>
            </p:custDataLst>
          </p:nvPr>
        </p:nvSpPr>
        <p:spPr>
          <a:xfrm>
            <a:off x="6032201" y="6596392"/>
            <a:ext cx="127597" cy="2616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100" dirty="0">
                <a:solidFill>
                  <a:srgbClr val="000000"/>
                </a:solidFill>
                <a:latin typeface="Calibri" panose="020F0502020204030204" pitchFamily="34" charset="0"/>
                <a:sym typeface="Arial"/>
              </a:rPr>
              <a:t>.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05E2DDD-B2C2-1245-9BCC-70B19DE0CE71}"/>
              </a:ext>
            </a:extLst>
          </p:cNvPr>
          <p:cNvSpPr/>
          <p:nvPr/>
        </p:nvSpPr>
        <p:spPr>
          <a:xfrm>
            <a:off x="9770301" y="250521"/>
            <a:ext cx="2192055" cy="951978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194690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36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what is the LLM ? 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E8C166E0-40DC-C5C4-0B41-06B25EBAE446}"/>
              </a:ext>
            </a:extLst>
          </p:cNvPr>
          <p:cNvSpPr txBox="1"/>
          <p:nvPr/>
        </p:nvSpPr>
        <p:spPr>
          <a:xfrm>
            <a:off x="833545" y="946531"/>
            <a:ext cx="10252165" cy="400110"/>
          </a:xfrm>
          <a:prstGeom prst="rect">
            <a:avLst/>
          </a:prstGeom>
          <a:solidFill>
            <a:schemeClr val="accent1">
              <a:alpha val="1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B0F0"/>
                </a:solidFill>
              </a:rPr>
              <a:t> </a:t>
            </a:r>
            <a:r>
              <a:rPr lang="en-US" altLang="zh-CN" sz="2000" b="1" u="sng" dirty="0"/>
              <a:t>LLM: </a:t>
            </a:r>
            <a:r>
              <a:rPr lang="en-US" altLang="zh-CN" sz="2000" b="1" u="sng" dirty="0">
                <a:solidFill>
                  <a:srgbClr val="FF0000"/>
                </a:solidFill>
              </a:rPr>
              <a:t>L</a:t>
            </a:r>
            <a:r>
              <a:rPr lang="en-US" altLang="zh-CN" sz="2000" b="1" u="sng" dirty="0"/>
              <a:t>arge </a:t>
            </a:r>
            <a:r>
              <a:rPr lang="en-US" altLang="zh-CN" sz="2000" b="1" u="sng" dirty="0">
                <a:solidFill>
                  <a:srgbClr val="FF0000"/>
                </a:solidFill>
              </a:rPr>
              <a:t>L</a:t>
            </a:r>
            <a:r>
              <a:rPr lang="en-US" altLang="zh-CN" sz="2000" b="1" u="sng" dirty="0"/>
              <a:t>anguage </a:t>
            </a:r>
            <a:r>
              <a:rPr lang="en-US" altLang="zh-CN" sz="2000" b="1" u="sng" dirty="0">
                <a:solidFill>
                  <a:srgbClr val="FF0000"/>
                </a:solidFill>
              </a:rPr>
              <a:t>M</a:t>
            </a:r>
            <a:r>
              <a:rPr lang="en-US" altLang="zh-CN" sz="2000" b="1" u="sng" dirty="0"/>
              <a:t>odel</a:t>
            </a:r>
            <a:endParaRPr lang="zh-CN" altLang="en-US" sz="2000" u="sng" dirty="0"/>
          </a:p>
        </p:txBody>
      </p:sp>
      <p:sp>
        <p:nvSpPr>
          <p:cNvPr id="25" name="TextBox 24"/>
          <p:cNvSpPr txBox="1"/>
          <p:nvPr/>
        </p:nvSpPr>
        <p:spPr>
          <a:xfrm>
            <a:off x="6368299" y="1719444"/>
            <a:ext cx="2437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Input</a:t>
            </a:r>
            <a:endParaRPr lang="zh-CN" altLang="en-US" sz="1600" b="1" dirty="0"/>
          </a:p>
        </p:txBody>
      </p:sp>
      <p:sp>
        <p:nvSpPr>
          <p:cNvPr id="2" name="Oval 1"/>
          <p:cNvSpPr/>
          <p:nvPr/>
        </p:nvSpPr>
        <p:spPr>
          <a:xfrm>
            <a:off x="5950147" y="2638734"/>
            <a:ext cx="1766389" cy="1803688"/>
          </a:xfrm>
          <a:prstGeom prst="ellipse">
            <a:avLst/>
          </a:prstGeom>
          <a:solidFill>
            <a:srgbClr val="C00000">
              <a:alpha val="24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tx1"/>
                </a:solidFill>
              </a:rPr>
              <a:t>LLM</a:t>
            </a:r>
            <a:endParaRPr lang="zh-CN" altLang="en-US" sz="3600" b="1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2020679" y="2153992"/>
            <a:ext cx="3397384" cy="3277017"/>
          </a:xfrm>
          <a:prstGeom prst="ellipse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Oval 14"/>
          <p:cNvSpPr/>
          <p:nvPr/>
        </p:nvSpPr>
        <p:spPr>
          <a:xfrm>
            <a:off x="2211989" y="2482726"/>
            <a:ext cx="2937943" cy="2837232"/>
          </a:xfrm>
          <a:prstGeom prst="ellipse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Oval 16"/>
          <p:cNvSpPr/>
          <p:nvPr/>
        </p:nvSpPr>
        <p:spPr>
          <a:xfrm>
            <a:off x="2506543" y="2939129"/>
            <a:ext cx="2348833" cy="2262525"/>
          </a:xfrm>
          <a:prstGeom prst="ellipse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Oval 17"/>
          <p:cNvSpPr/>
          <p:nvPr/>
        </p:nvSpPr>
        <p:spPr>
          <a:xfrm>
            <a:off x="3507212" y="3835295"/>
            <a:ext cx="1017956" cy="1019806"/>
          </a:xfrm>
          <a:prstGeom prst="ellipse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516550" y="2136365"/>
            <a:ext cx="1308066" cy="336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AI</a:t>
            </a:r>
            <a:endParaRPr lang="zh-CN" altLang="en-US" sz="16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2822002" y="2674444"/>
            <a:ext cx="18793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Machine Learning</a:t>
            </a:r>
            <a:endParaRPr lang="zh-CN" altLang="en-US" sz="16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3663716" y="4015816"/>
            <a:ext cx="13080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rgbClr val="00B0F0"/>
                </a:solidFill>
              </a:rPr>
              <a:t>LLM</a:t>
            </a:r>
            <a:endParaRPr lang="zh-CN" altLang="en-US" sz="1600" b="1" dirty="0">
              <a:solidFill>
                <a:srgbClr val="00B0F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939246" y="3063923"/>
            <a:ext cx="15602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Deep learning</a:t>
            </a:r>
            <a:endParaRPr lang="zh-CN" altLang="en-US" sz="1600" b="1" dirty="0"/>
          </a:p>
        </p:txBody>
      </p:sp>
      <p:cxnSp>
        <p:nvCxnSpPr>
          <p:cNvPr id="13" name="Straight Connector 12"/>
          <p:cNvCxnSpPr>
            <a:stCxn id="18" idx="0"/>
            <a:endCxn id="2" idx="1"/>
          </p:cNvCxnSpPr>
          <p:nvPr/>
        </p:nvCxnSpPr>
        <p:spPr>
          <a:xfrm flipV="1">
            <a:off x="4016190" y="2902878"/>
            <a:ext cx="2192639" cy="932417"/>
          </a:xfrm>
          <a:prstGeom prst="line">
            <a:avLst/>
          </a:prstGeom>
          <a:ln w="28575" cmpd="sng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cxnSpLocks/>
            <a:endCxn id="2" idx="4"/>
          </p:cNvCxnSpPr>
          <p:nvPr/>
        </p:nvCxnSpPr>
        <p:spPr>
          <a:xfrm flipV="1">
            <a:off x="4140524" y="4442422"/>
            <a:ext cx="2692818" cy="398486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Down Arrow 25"/>
          <p:cNvSpPr/>
          <p:nvPr/>
        </p:nvSpPr>
        <p:spPr>
          <a:xfrm>
            <a:off x="6725087" y="2192284"/>
            <a:ext cx="216508" cy="391783"/>
          </a:xfrm>
          <a:prstGeom prst="downArrow">
            <a:avLst/>
          </a:prstGeom>
          <a:solidFill>
            <a:srgbClr val="C00000">
              <a:alpha val="44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Down Arrow 28"/>
          <p:cNvSpPr/>
          <p:nvPr/>
        </p:nvSpPr>
        <p:spPr>
          <a:xfrm>
            <a:off x="6778071" y="4514875"/>
            <a:ext cx="216508" cy="391783"/>
          </a:xfrm>
          <a:prstGeom prst="downArrow">
            <a:avLst/>
          </a:prstGeom>
          <a:solidFill>
            <a:srgbClr val="C00000">
              <a:alpha val="44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6368298" y="5158585"/>
            <a:ext cx="2437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Output</a:t>
            </a:r>
            <a:endParaRPr lang="zh-CN" altLang="en-US" sz="1600" b="1" dirty="0"/>
          </a:p>
        </p:txBody>
      </p:sp>
      <p:sp>
        <p:nvSpPr>
          <p:cNvPr id="59" name="TextBox 58"/>
          <p:cNvSpPr txBox="1"/>
          <p:nvPr/>
        </p:nvSpPr>
        <p:spPr>
          <a:xfrm>
            <a:off x="833544" y="5895625"/>
            <a:ext cx="10252165" cy="738664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Definition</a:t>
            </a:r>
            <a:r>
              <a:rPr lang="en-US" altLang="zh-CN" sz="2000" b="1" dirty="0">
                <a:solidFill>
                  <a:srgbClr val="00B0F0"/>
                </a:solidFill>
              </a:rPr>
              <a:t> </a:t>
            </a:r>
            <a:r>
              <a:rPr lang="zh-CN" altLang="en-US" b="1" dirty="0"/>
              <a:t>：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Large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general-purpose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language models can be 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pre-trained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and then 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fine-tuned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for specific purposes.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Oval 16">
            <a:extLst>
              <a:ext uri="{FF2B5EF4-FFF2-40B4-BE49-F238E27FC236}">
                <a16:creationId xmlns:a16="http://schemas.microsoft.com/office/drawing/2014/main" id="{C268AEC2-9DCA-BD7B-7BA0-7F4DF9C32777}"/>
              </a:ext>
            </a:extLst>
          </p:cNvPr>
          <p:cNvSpPr/>
          <p:nvPr/>
        </p:nvSpPr>
        <p:spPr>
          <a:xfrm>
            <a:off x="2709457" y="3410476"/>
            <a:ext cx="1579503" cy="1473529"/>
          </a:xfrm>
          <a:prstGeom prst="ellipse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TextBox 20">
            <a:extLst>
              <a:ext uri="{FF2B5EF4-FFF2-40B4-BE49-F238E27FC236}">
                <a16:creationId xmlns:a16="http://schemas.microsoft.com/office/drawing/2014/main" id="{1089DB97-9514-685F-0585-7223DF759DB7}"/>
              </a:ext>
            </a:extLst>
          </p:cNvPr>
          <p:cNvSpPr txBox="1"/>
          <p:nvPr/>
        </p:nvSpPr>
        <p:spPr>
          <a:xfrm>
            <a:off x="2822880" y="3574280"/>
            <a:ext cx="15635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Generated AI</a:t>
            </a:r>
            <a:endParaRPr lang="zh-CN" altLang="en-US" sz="1600" b="1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36E39FB6-D9C3-2C40-AC45-438B16C011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31834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36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what is the LLM ? 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E8C166E0-40DC-C5C4-0B41-06B25EBAE446}"/>
              </a:ext>
            </a:extLst>
          </p:cNvPr>
          <p:cNvSpPr txBox="1"/>
          <p:nvPr/>
        </p:nvSpPr>
        <p:spPr>
          <a:xfrm>
            <a:off x="742451" y="1188866"/>
            <a:ext cx="10252165" cy="400110"/>
          </a:xfrm>
          <a:prstGeom prst="rect">
            <a:avLst/>
          </a:prstGeom>
          <a:solidFill>
            <a:schemeClr val="accent1">
              <a:alpha val="1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B0F0"/>
                </a:solidFill>
              </a:rPr>
              <a:t> </a:t>
            </a:r>
            <a:r>
              <a:rPr lang="en-US" altLang="zh-CN" sz="2000" b="1" u="sng" dirty="0">
                <a:solidFill>
                  <a:srgbClr val="00B0F0"/>
                </a:solidFill>
              </a:rPr>
              <a:t>Model files </a:t>
            </a:r>
            <a:endParaRPr lang="zh-CN" altLang="en-US" sz="2000" u="sng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ABA02E3-1D1A-A348-AF9B-A55A801073D3}"/>
              </a:ext>
            </a:extLst>
          </p:cNvPr>
          <p:cNvSpPr txBox="1"/>
          <p:nvPr/>
        </p:nvSpPr>
        <p:spPr>
          <a:xfrm>
            <a:off x="742451" y="1871271"/>
            <a:ext cx="10433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Deepseek</a:t>
            </a:r>
            <a:r>
              <a:rPr kumimoji="1" lang="en-US" altLang="zh-CN" dirty="0"/>
              <a:t> R1:</a:t>
            </a:r>
            <a:r>
              <a:rPr kumimoji="1" lang="zh-CN" altLang="en-US" dirty="0"/>
              <a:t> </a:t>
            </a:r>
            <a:r>
              <a:rPr lang="en" altLang="zh-CN" dirty="0">
                <a:hlinkClick r:id="rId4"/>
              </a:rPr>
              <a:t>https://huggingface.co/deepseek-ai/DeepSeek-R1</a:t>
            </a:r>
            <a:r>
              <a:rPr lang="zh-CN" altLang="en-US" dirty="0"/>
              <a:t> </a:t>
            </a:r>
            <a:r>
              <a:rPr kumimoji="1" lang="zh-CN" altLang="en-US" dirty="0"/>
              <a:t> </a:t>
            </a:r>
            <a:r>
              <a:rPr kumimoji="1" lang="en-US" altLang="zh-CN" dirty="0"/>
              <a:t> </a:t>
            </a:r>
            <a:r>
              <a:rPr kumimoji="1" lang="zh-CN" altLang="en-US" dirty="0"/>
              <a:t> </a:t>
            </a:r>
            <a:r>
              <a:rPr kumimoji="1" lang="en-US" altLang="zh-CN" dirty="0"/>
              <a:t> </a:t>
            </a:r>
            <a:endParaRPr kumimoji="1"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B8F30F7-C5EA-2E42-9ADA-6CA5E64AE1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450" y="2662767"/>
            <a:ext cx="10017561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12199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36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what is the LLM ? 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E8C166E0-40DC-C5C4-0B41-06B25EBAE446}"/>
              </a:ext>
            </a:extLst>
          </p:cNvPr>
          <p:cNvSpPr txBox="1"/>
          <p:nvPr/>
        </p:nvSpPr>
        <p:spPr>
          <a:xfrm>
            <a:off x="742451" y="1188866"/>
            <a:ext cx="10252165" cy="400110"/>
          </a:xfrm>
          <a:prstGeom prst="rect">
            <a:avLst/>
          </a:prstGeom>
          <a:solidFill>
            <a:schemeClr val="accent1">
              <a:alpha val="1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B0F0"/>
                </a:solidFill>
              </a:rPr>
              <a:t> </a:t>
            </a:r>
            <a:r>
              <a:rPr lang="en-US" altLang="zh-CN" sz="2000" b="1" u="sng" dirty="0">
                <a:solidFill>
                  <a:srgbClr val="00B0F0"/>
                </a:solidFill>
              </a:rPr>
              <a:t>Model files</a:t>
            </a:r>
            <a:r>
              <a:rPr lang="zh-CN" altLang="en-US" sz="2000" b="1" u="sng" dirty="0">
                <a:solidFill>
                  <a:srgbClr val="00B0F0"/>
                </a:solidFill>
              </a:rPr>
              <a:t> </a:t>
            </a:r>
            <a:r>
              <a:rPr lang="en-US" altLang="zh-CN" sz="2000" b="1" u="sng" dirty="0">
                <a:solidFill>
                  <a:srgbClr val="00B0F0"/>
                </a:solidFill>
              </a:rPr>
              <a:t>totally</a:t>
            </a:r>
            <a:r>
              <a:rPr lang="zh-CN" altLang="en-US" sz="2000" b="1" u="sng" dirty="0">
                <a:solidFill>
                  <a:srgbClr val="00B0F0"/>
                </a:solidFill>
              </a:rPr>
              <a:t> </a:t>
            </a:r>
            <a:r>
              <a:rPr lang="en-US" altLang="zh-CN" sz="2000" b="1" u="sng" dirty="0">
                <a:solidFill>
                  <a:srgbClr val="00B0F0"/>
                </a:solidFill>
              </a:rPr>
              <a:t>size : 163 * 4GB = 650GB+ </a:t>
            </a:r>
            <a:endParaRPr lang="zh-CN" altLang="en-US" sz="2000" u="sng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624CB25-4B82-5949-A3FA-0A6EA027B0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723" y="2259690"/>
            <a:ext cx="10658009" cy="3944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382838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36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LLM integration  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1D37627-202E-8245-AD0D-FC4DBFABDE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278" y="1276548"/>
            <a:ext cx="9464522" cy="325283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4FC7337-20FD-5445-9A8A-2760F34FD7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451" y="4529385"/>
            <a:ext cx="9341001" cy="226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82384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36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LLM integration  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B42CB1B-0AD6-B34B-A3A5-368676797B20}"/>
              </a:ext>
            </a:extLst>
          </p:cNvPr>
          <p:cNvSpPr txBox="1"/>
          <p:nvPr/>
        </p:nvSpPr>
        <p:spPr>
          <a:xfrm>
            <a:off x="440237" y="1354667"/>
            <a:ext cx="1093896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kumimoji="1" lang="en-US" altLang="zh-CN" dirty="0"/>
              <a:t>API</a:t>
            </a:r>
            <a:r>
              <a:rPr kumimoji="1" lang="zh-CN" altLang="en-US" dirty="0"/>
              <a:t> </a:t>
            </a:r>
            <a:r>
              <a:rPr kumimoji="1" lang="en-US" altLang="zh-CN" dirty="0"/>
              <a:t>token (Sample code by python)</a:t>
            </a:r>
          </a:p>
          <a:p>
            <a:pPr marL="342900" indent="-342900">
              <a:buAutoNum type="arabicParenR"/>
            </a:pPr>
            <a:endParaRPr kumimoji="1" lang="en-US" altLang="zh-CN" dirty="0"/>
          </a:p>
          <a:p>
            <a:r>
              <a:rPr lang="en" altLang="zh-CN" dirty="0"/>
              <a:t>from </a:t>
            </a:r>
            <a:r>
              <a:rPr lang="en" altLang="zh-CN" dirty="0" err="1"/>
              <a:t>openai</a:t>
            </a:r>
            <a:r>
              <a:rPr lang="en" altLang="zh-CN" dirty="0"/>
              <a:t> import </a:t>
            </a:r>
            <a:r>
              <a:rPr lang="en" altLang="zh-CN" dirty="0" err="1"/>
              <a:t>OpenAI</a:t>
            </a:r>
            <a:br>
              <a:rPr lang="en" altLang="zh-CN" dirty="0"/>
            </a:br>
            <a:br>
              <a:rPr lang="en" altLang="zh-CN" dirty="0"/>
            </a:br>
            <a:r>
              <a:rPr lang="en" altLang="zh-CN" dirty="0"/>
              <a:t>client = </a:t>
            </a:r>
            <a:r>
              <a:rPr lang="en" altLang="zh-CN" dirty="0" err="1"/>
              <a:t>OpenAI</a:t>
            </a:r>
            <a:r>
              <a:rPr lang="en" altLang="zh-CN" dirty="0"/>
              <a:t>(</a:t>
            </a:r>
            <a:r>
              <a:rPr lang="en" altLang="zh-CN" dirty="0" err="1"/>
              <a:t>api_key</a:t>
            </a:r>
            <a:r>
              <a:rPr lang="en" altLang="zh-CN" dirty="0"/>
              <a:t>=“sk-eff5a74fd41644a0b13c885432ec0733”, </a:t>
            </a:r>
            <a:r>
              <a:rPr lang="en" altLang="zh-CN" dirty="0" err="1"/>
              <a:t>base_url</a:t>
            </a:r>
            <a:r>
              <a:rPr lang="en" altLang="zh-CN" dirty="0"/>
              <a:t>=“https://</a:t>
            </a:r>
            <a:r>
              <a:rPr lang="en" altLang="zh-CN" dirty="0" err="1"/>
              <a:t>api.deepseek.com</a:t>
            </a:r>
            <a:r>
              <a:rPr lang="en" altLang="zh-CN" dirty="0"/>
              <a:t>”)</a:t>
            </a:r>
            <a:br>
              <a:rPr lang="en" altLang="zh-CN" dirty="0"/>
            </a:br>
            <a:br>
              <a:rPr lang="en" altLang="zh-CN" dirty="0"/>
            </a:br>
            <a:r>
              <a:rPr lang="en" altLang="zh-CN" dirty="0"/>
              <a:t>response = </a:t>
            </a:r>
            <a:r>
              <a:rPr lang="en" altLang="zh-CN" dirty="0" err="1"/>
              <a:t>client.chat.completions.create</a:t>
            </a:r>
            <a:r>
              <a:rPr lang="en" altLang="zh-CN" dirty="0"/>
              <a:t>(</a:t>
            </a:r>
            <a:br>
              <a:rPr lang="en" altLang="zh-CN" dirty="0"/>
            </a:br>
            <a:r>
              <a:rPr lang="en" altLang="zh-CN" dirty="0"/>
              <a:t>    model=“</a:t>
            </a:r>
            <a:r>
              <a:rPr lang="en" altLang="zh-CN" dirty="0" err="1"/>
              <a:t>deepseek</a:t>
            </a:r>
            <a:r>
              <a:rPr lang="en" altLang="zh-CN" dirty="0"/>
              <a:t>-chat”,</a:t>
            </a:r>
            <a:br>
              <a:rPr lang="en" altLang="zh-CN" dirty="0"/>
            </a:br>
            <a:r>
              <a:rPr lang="en" altLang="zh-CN" dirty="0"/>
              <a:t>    messages=[</a:t>
            </a:r>
            <a:br>
              <a:rPr lang="en" altLang="zh-CN" dirty="0"/>
            </a:br>
            <a:r>
              <a:rPr lang="en" altLang="zh-CN" dirty="0"/>
              <a:t>        {“role”: “system”, “content”: “You are a helpful assistant”},</a:t>
            </a:r>
            <a:br>
              <a:rPr lang="en" altLang="zh-CN" dirty="0"/>
            </a:br>
            <a:r>
              <a:rPr lang="en" altLang="zh-CN" dirty="0"/>
              <a:t>        {“role”: “user”, “content”: “</a:t>
            </a:r>
            <a:r>
              <a:rPr lang="zh-CN" altLang="en-US" dirty="0"/>
              <a:t>介绍一下天津渣打科技运营中心</a:t>
            </a:r>
            <a:r>
              <a:rPr lang="en-US" altLang="zh-CN" dirty="0"/>
              <a:t>"},</a:t>
            </a:r>
            <a:br>
              <a:rPr lang="en-US" altLang="zh-CN" dirty="0"/>
            </a:br>
            <a:r>
              <a:rPr lang="en-US" altLang="zh-CN" dirty="0"/>
              <a:t>    ],</a:t>
            </a:r>
            <a:br>
              <a:rPr lang="en-US" altLang="zh-CN" dirty="0"/>
            </a:br>
            <a:r>
              <a:rPr lang="en-US" altLang="zh-CN" dirty="0"/>
              <a:t>    </a:t>
            </a:r>
            <a:r>
              <a:rPr lang="en" altLang="zh-CN" dirty="0"/>
              <a:t>stream=False</a:t>
            </a:r>
            <a:br>
              <a:rPr lang="en" altLang="zh-CN" dirty="0"/>
            </a:br>
            <a:r>
              <a:rPr lang="en" altLang="zh-CN" dirty="0"/>
              <a:t>)</a:t>
            </a:r>
            <a:br>
              <a:rPr lang="en" altLang="zh-CN" dirty="0"/>
            </a:br>
            <a:br>
              <a:rPr lang="en" altLang="zh-CN" dirty="0"/>
            </a:br>
            <a:r>
              <a:rPr lang="en" altLang="zh-CN" dirty="0"/>
              <a:t>print(</a:t>
            </a:r>
            <a:r>
              <a:rPr lang="en" altLang="zh-CN" dirty="0" err="1"/>
              <a:t>response.choices</a:t>
            </a:r>
            <a:r>
              <a:rPr lang="en" altLang="zh-CN" dirty="0"/>
              <a:t>[0].</a:t>
            </a:r>
            <a:r>
              <a:rPr lang="en" altLang="zh-CN" dirty="0" err="1"/>
              <a:t>message.content</a:t>
            </a:r>
            <a:r>
              <a:rPr lang="en" altLang="zh-CN" dirty="0"/>
              <a:t>)</a:t>
            </a:r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5057748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36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LLM integration  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F913711-44C4-2944-A62C-8FBF146CFF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551" y="945311"/>
            <a:ext cx="11782607" cy="6389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37068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55D278A-8CBD-FA4D-9C9A-3FAAB44B5A38}"/>
              </a:ext>
            </a:extLst>
          </p:cNvPr>
          <p:cNvGrpSpPr>
            <a:grpSpLocks/>
          </p:cNvGrpSpPr>
          <p:nvPr/>
        </p:nvGrpSpPr>
        <p:grpSpPr bwMode="auto">
          <a:xfrm>
            <a:off x="327025" y="319088"/>
            <a:ext cx="528638" cy="528637"/>
            <a:chOff x="327153" y="318911"/>
            <a:chExt cx="529037" cy="529037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3955FB6E-D159-3E4B-AC3B-BB73C42B26FA}"/>
                </a:ext>
              </a:extLst>
            </p:cNvPr>
            <p:cNvSpPr/>
            <p:nvPr/>
          </p:nvSpPr>
          <p:spPr>
            <a:xfrm rot="18926425">
              <a:off x="327153" y="318911"/>
              <a:ext cx="529037" cy="529037"/>
            </a:xfrm>
            <a:prstGeom prst="roundRect">
              <a:avLst/>
            </a:prstGeom>
            <a:gradFill>
              <a:gsLst>
                <a:gs pos="0">
                  <a:srgbClr val="C00000"/>
                </a:gs>
                <a:gs pos="100000">
                  <a:srgbClr val="C00000"/>
                </a:gs>
              </a:gsLst>
              <a:lin ang="5400000" scaled="1"/>
            </a:gra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" name="MH_Other_2">
              <a:extLst>
                <a:ext uri="{FF2B5EF4-FFF2-40B4-BE49-F238E27FC236}">
                  <a16:creationId xmlns:a16="http://schemas.microsoft.com/office/drawing/2014/main" id="{4843DB46-B16C-1C41-8F05-456ECDD0EA31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440450" y="441196"/>
              <a:ext cx="302442" cy="284465"/>
            </a:xfrm>
            <a:custGeom>
              <a:avLst/>
              <a:gdLst>
                <a:gd name="T0" fmla="*/ 82824 w 1361803"/>
                <a:gd name="T1" fmla="*/ 196227 h 1281345"/>
                <a:gd name="T2" fmla="*/ 105569 w 1361803"/>
                <a:gd name="T3" fmla="*/ 205430 h 1281345"/>
                <a:gd name="T4" fmla="*/ 122847 w 1361803"/>
                <a:gd name="T5" fmla="*/ 209206 h 1281345"/>
                <a:gd name="T6" fmla="*/ 117160 w 1361803"/>
                <a:gd name="T7" fmla="*/ 226196 h 1281345"/>
                <a:gd name="T8" fmla="*/ 102070 w 1361803"/>
                <a:gd name="T9" fmla="*/ 231152 h 1281345"/>
                <a:gd name="T10" fmla="*/ 78231 w 1361803"/>
                <a:gd name="T11" fmla="*/ 217229 h 1281345"/>
                <a:gd name="T12" fmla="*/ 63578 w 1361803"/>
                <a:gd name="T13" fmla="*/ 233276 h 1281345"/>
                <a:gd name="T14" fmla="*/ 69264 w 1361803"/>
                <a:gd name="T15" fmla="*/ 196935 h 1281345"/>
                <a:gd name="T16" fmla="*/ 60909 w 1361803"/>
                <a:gd name="T17" fmla="*/ 152598 h 1281345"/>
                <a:gd name="T18" fmla="*/ 147628 w 1361803"/>
                <a:gd name="T19" fmla="*/ 152598 h 1281345"/>
                <a:gd name="T20" fmla="*/ 140401 w 1361803"/>
                <a:gd name="T21" fmla="*/ 171454 h 1281345"/>
                <a:gd name="T22" fmla="*/ 60033 w 1361803"/>
                <a:gd name="T23" fmla="*/ 172633 h 1281345"/>
                <a:gd name="T24" fmla="*/ 56748 w 1361803"/>
                <a:gd name="T25" fmla="*/ 156841 h 1281345"/>
                <a:gd name="T26" fmla="*/ 61753 w 1361803"/>
                <a:gd name="T27" fmla="*/ 112032 h 1281345"/>
                <a:gd name="T28" fmla="*/ 165586 w 1361803"/>
                <a:gd name="T29" fmla="*/ 112032 h 1281345"/>
                <a:gd name="T30" fmla="*/ 169967 w 1361803"/>
                <a:gd name="T31" fmla="*/ 123602 h 1281345"/>
                <a:gd name="T32" fmla="*/ 61972 w 1361803"/>
                <a:gd name="T33" fmla="*/ 131867 h 1281345"/>
                <a:gd name="T34" fmla="*/ 56934 w 1361803"/>
                <a:gd name="T35" fmla="*/ 117227 h 1281345"/>
                <a:gd name="T36" fmla="*/ 209407 w 1361803"/>
                <a:gd name="T37" fmla="*/ 100669 h 1281345"/>
                <a:gd name="T38" fmla="*/ 226920 w 1361803"/>
                <a:gd name="T39" fmla="*/ 143151 h 1281345"/>
                <a:gd name="T40" fmla="*/ 141105 w 1361803"/>
                <a:gd name="T41" fmla="*/ 231419 h 1281345"/>
                <a:gd name="T42" fmla="*/ 133443 w 1361803"/>
                <a:gd name="T43" fmla="*/ 224810 h 1281345"/>
                <a:gd name="T44" fmla="*/ 208531 w 1361803"/>
                <a:gd name="T45" fmla="*/ 102321 h 1281345"/>
                <a:gd name="T46" fmla="*/ 296969 w 1361803"/>
                <a:gd name="T47" fmla="*/ 71711 h 1281345"/>
                <a:gd name="T48" fmla="*/ 300691 w 1361803"/>
                <a:gd name="T49" fmla="*/ 83026 h 1281345"/>
                <a:gd name="T50" fmla="*/ 251876 w 1361803"/>
                <a:gd name="T51" fmla="*/ 147621 h 1281345"/>
                <a:gd name="T52" fmla="*/ 240055 w 1361803"/>
                <a:gd name="T53" fmla="*/ 150450 h 1281345"/>
                <a:gd name="T54" fmla="*/ 249030 w 1361803"/>
                <a:gd name="T55" fmla="*/ 132533 h 1281345"/>
                <a:gd name="T56" fmla="*/ 291059 w 1361803"/>
                <a:gd name="T57" fmla="*/ 74304 h 1281345"/>
                <a:gd name="T58" fmla="*/ 116780 w 1361803"/>
                <a:gd name="T59" fmla="*/ 50933 h 1281345"/>
                <a:gd name="T60" fmla="*/ 169967 w 1361803"/>
                <a:gd name="T61" fmla="*/ 54474 h 1281345"/>
                <a:gd name="T62" fmla="*/ 166247 w 1361803"/>
                <a:gd name="T63" fmla="*/ 70767 h 1281345"/>
                <a:gd name="T64" fmla="*/ 117437 w 1361803"/>
                <a:gd name="T65" fmla="*/ 70767 h 1281345"/>
                <a:gd name="T66" fmla="*/ 113497 w 1361803"/>
                <a:gd name="T67" fmla="*/ 54711 h 1281345"/>
                <a:gd name="T68" fmla="*/ 276098 w 1361803"/>
                <a:gd name="T69" fmla="*/ 30625 h 1281345"/>
                <a:gd name="T70" fmla="*/ 290220 w 1361803"/>
                <a:gd name="T71" fmla="*/ 53285 h 1281345"/>
                <a:gd name="T72" fmla="*/ 247523 w 1361803"/>
                <a:gd name="T73" fmla="*/ 118112 h 1281345"/>
                <a:gd name="T74" fmla="*/ 221248 w 1361803"/>
                <a:gd name="T75" fmla="*/ 85581 h 1281345"/>
                <a:gd name="T76" fmla="*/ 267668 w 1361803"/>
                <a:gd name="T77" fmla="*/ 33012 h 1281345"/>
                <a:gd name="T78" fmla="*/ 72494 w 1361803"/>
                <a:gd name="T79" fmla="*/ 0 h 1281345"/>
                <a:gd name="T80" fmla="*/ 226901 w 1361803"/>
                <a:gd name="T81" fmla="*/ 30428 h 1281345"/>
                <a:gd name="T82" fmla="*/ 225149 w 1361803"/>
                <a:gd name="T83" fmla="*/ 52836 h 1281345"/>
                <a:gd name="T84" fmla="*/ 201714 w 1361803"/>
                <a:gd name="T85" fmla="*/ 84443 h 1281345"/>
                <a:gd name="T86" fmla="*/ 198867 w 1361803"/>
                <a:gd name="T87" fmla="*/ 69819 h 1281345"/>
                <a:gd name="T88" fmla="*/ 193391 w 1361803"/>
                <a:gd name="T89" fmla="*/ 30192 h 1281345"/>
                <a:gd name="T90" fmla="*/ 84759 w 1361803"/>
                <a:gd name="T91" fmla="*/ 30192 h 1281345"/>
                <a:gd name="T92" fmla="*/ 84759 w 1361803"/>
                <a:gd name="T93" fmla="*/ 69819 h 1281345"/>
                <a:gd name="T94" fmla="*/ 31757 w 1361803"/>
                <a:gd name="T95" fmla="*/ 91048 h 1281345"/>
                <a:gd name="T96" fmla="*/ 28034 w 1361803"/>
                <a:gd name="T97" fmla="*/ 95293 h 1281345"/>
                <a:gd name="T98" fmla="*/ 33510 w 1361803"/>
                <a:gd name="T99" fmla="*/ 254273 h 1281345"/>
                <a:gd name="T100" fmla="*/ 198867 w 1361803"/>
                <a:gd name="T101" fmla="*/ 248140 h 1281345"/>
                <a:gd name="T102" fmla="*/ 200181 w 1361803"/>
                <a:gd name="T103" fmla="*/ 200729 h 1281345"/>
                <a:gd name="T104" fmla="*/ 226682 w 1361803"/>
                <a:gd name="T105" fmla="*/ 170773 h 1281345"/>
                <a:gd name="T106" fmla="*/ 226901 w 1361803"/>
                <a:gd name="T107" fmla="*/ 252150 h 1281345"/>
                <a:gd name="T108" fmla="*/ 29129 w 1361803"/>
                <a:gd name="T109" fmla="*/ 284465 h 1281345"/>
                <a:gd name="T110" fmla="*/ 0 w 1361803"/>
                <a:gd name="T111" fmla="*/ 74536 h 1281345"/>
                <a:gd name="T112" fmla="*/ 58039 w 1361803"/>
                <a:gd name="T113" fmla="*/ 6369 h 128134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361803" h="1281345">
                  <a:moveTo>
                    <a:pt x="340187" y="867542"/>
                  </a:moveTo>
                  <a:cubicBezTo>
                    <a:pt x="351512" y="867144"/>
                    <a:pt x="363575" y="872724"/>
                    <a:pt x="372930" y="883885"/>
                  </a:cubicBezTo>
                  <a:cubicBezTo>
                    <a:pt x="394595" y="907270"/>
                    <a:pt x="415275" y="931718"/>
                    <a:pt x="436940" y="957229"/>
                  </a:cubicBezTo>
                  <a:cubicBezTo>
                    <a:pt x="449742" y="946599"/>
                    <a:pt x="462543" y="935970"/>
                    <a:pt x="475345" y="925340"/>
                  </a:cubicBezTo>
                  <a:cubicBezTo>
                    <a:pt x="492086" y="911522"/>
                    <a:pt x="506857" y="910459"/>
                    <a:pt x="525568" y="923214"/>
                  </a:cubicBezTo>
                  <a:cubicBezTo>
                    <a:pt x="535415" y="929592"/>
                    <a:pt x="544278" y="935970"/>
                    <a:pt x="553141" y="942347"/>
                  </a:cubicBezTo>
                  <a:cubicBezTo>
                    <a:pt x="545263" y="967858"/>
                    <a:pt x="538370" y="993369"/>
                    <a:pt x="530492" y="1018880"/>
                  </a:cubicBezTo>
                  <a:cubicBezTo>
                    <a:pt x="528522" y="1018880"/>
                    <a:pt x="528522" y="1018880"/>
                    <a:pt x="527537" y="1018880"/>
                  </a:cubicBezTo>
                  <a:cubicBezTo>
                    <a:pt x="509812" y="1000810"/>
                    <a:pt x="494056" y="1007187"/>
                    <a:pt x="479284" y="1024195"/>
                  </a:cubicBezTo>
                  <a:cubicBezTo>
                    <a:pt x="473376" y="1030572"/>
                    <a:pt x="466482" y="1035887"/>
                    <a:pt x="459589" y="1041202"/>
                  </a:cubicBezTo>
                  <a:cubicBezTo>
                    <a:pt x="438909" y="1058209"/>
                    <a:pt x="420199" y="1056083"/>
                    <a:pt x="402473" y="1035887"/>
                  </a:cubicBezTo>
                  <a:cubicBezTo>
                    <a:pt x="385732" y="1017817"/>
                    <a:pt x="369976" y="998684"/>
                    <a:pt x="352251" y="978488"/>
                  </a:cubicBezTo>
                  <a:cubicBezTo>
                    <a:pt x="343388" y="995495"/>
                    <a:pt x="335510" y="1012502"/>
                    <a:pt x="327632" y="1028446"/>
                  </a:cubicBezTo>
                  <a:cubicBezTo>
                    <a:pt x="318769" y="1046517"/>
                    <a:pt x="303013" y="1053957"/>
                    <a:pt x="286272" y="1050768"/>
                  </a:cubicBezTo>
                  <a:cubicBezTo>
                    <a:pt x="262638" y="1046517"/>
                    <a:pt x="248851" y="1019943"/>
                    <a:pt x="259683" y="995495"/>
                  </a:cubicBezTo>
                  <a:cubicBezTo>
                    <a:pt x="276424" y="959355"/>
                    <a:pt x="293165" y="922151"/>
                    <a:pt x="311876" y="887074"/>
                  </a:cubicBezTo>
                  <a:cubicBezTo>
                    <a:pt x="318276" y="874318"/>
                    <a:pt x="328863" y="867941"/>
                    <a:pt x="340187" y="867542"/>
                  </a:cubicBezTo>
                  <a:close/>
                  <a:moveTo>
                    <a:pt x="274255" y="687365"/>
                  </a:moveTo>
                  <a:cubicBezTo>
                    <a:pt x="330459" y="687365"/>
                    <a:pt x="386662" y="687365"/>
                    <a:pt x="442866" y="687365"/>
                  </a:cubicBezTo>
                  <a:cubicBezTo>
                    <a:pt x="516819" y="687365"/>
                    <a:pt x="590771" y="687365"/>
                    <a:pt x="664723" y="687365"/>
                  </a:cubicBezTo>
                  <a:cubicBezTo>
                    <a:pt x="670640" y="687365"/>
                    <a:pt x="675570" y="687365"/>
                    <a:pt x="684444" y="687365"/>
                  </a:cubicBezTo>
                  <a:cubicBezTo>
                    <a:pt x="666695" y="718154"/>
                    <a:pt x="649933" y="745757"/>
                    <a:pt x="632184" y="772299"/>
                  </a:cubicBezTo>
                  <a:cubicBezTo>
                    <a:pt x="630212" y="775484"/>
                    <a:pt x="625282" y="776545"/>
                    <a:pt x="621338" y="776545"/>
                  </a:cubicBezTo>
                  <a:cubicBezTo>
                    <a:pt x="504000" y="777607"/>
                    <a:pt x="387648" y="776545"/>
                    <a:pt x="270311" y="777607"/>
                  </a:cubicBezTo>
                  <a:cubicBezTo>
                    <a:pt x="259464" y="777607"/>
                    <a:pt x="255520" y="772299"/>
                    <a:pt x="256506" y="760620"/>
                  </a:cubicBezTo>
                  <a:cubicBezTo>
                    <a:pt x="256506" y="742572"/>
                    <a:pt x="256506" y="724524"/>
                    <a:pt x="255520" y="706475"/>
                  </a:cubicBezTo>
                  <a:cubicBezTo>
                    <a:pt x="255520" y="691612"/>
                    <a:pt x="261436" y="687365"/>
                    <a:pt x="274255" y="687365"/>
                  </a:cubicBezTo>
                  <a:close/>
                  <a:moveTo>
                    <a:pt x="278054" y="504636"/>
                  </a:moveTo>
                  <a:cubicBezTo>
                    <a:pt x="354989" y="504636"/>
                    <a:pt x="432911" y="504636"/>
                    <a:pt x="509846" y="504636"/>
                  </a:cubicBezTo>
                  <a:cubicBezTo>
                    <a:pt x="588754" y="504636"/>
                    <a:pt x="666676" y="504636"/>
                    <a:pt x="745584" y="504636"/>
                  </a:cubicBezTo>
                  <a:cubicBezTo>
                    <a:pt x="764325" y="504636"/>
                    <a:pt x="765311" y="505700"/>
                    <a:pt x="765311" y="524845"/>
                  </a:cubicBezTo>
                  <a:cubicBezTo>
                    <a:pt x="765311" y="535481"/>
                    <a:pt x="765311" y="546117"/>
                    <a:pt x="765311" y="556753"/>
                  </a:cubicBezTo>
                  <a:cubicBezTo>
                    <a:pt x="765311" y="580153"/>
                    <a:pt x="752489" y="593980"/>
                    <a:pt x="730789" y="593980"/>
                  </a:cubicBezTo>
                  <a:cubicBezTo>
                    <a:pt x="580863" y="593980"/>
                    <a:pt x="429952" y="593980"/>
                    <a:pt x="279040" y="593980"/>
                  </a:cubicBezTo>
                  <a:cubicBezTo>
                    <a:pt x="256354" y="593980"/>
                    <a:pt x="256354" y="592917"/>
                    <a:pt x="256354" y="569517"/>
                  </a:cubicBezTo>
                  <a:cubicBezTo>
                    <a:pt x="256354" y="555690"/>
                    <a:pt x="256354" y="541863"/>
                    <a:pt x="256354" y="528036"/>
                  </a:cubicBezTo>
                  <a:cubicBezTo>
                    <a:pt x="256354" y="504636"/>
                    <a:pt x="256354" y="504636"/>
                    <a:pt x="278054" y="504636"/>
                  </a:cubicBezTo>
                  <a:close/>
                  <a:moveTo>
                    <a:pt x="942895" y="453454"/>
                  </a:moveTo>
                  <a:cubicBezTo>
                    <a:pt x="989224" y="494914"/>
                    <a:pt x="1033581" y="534249"/>
                    <a:pt x="1077938" y="574646"/>
                  </a:cubicBezTo>
                  <a:cubicBezTo>
                    <a:pt x="1059210" y="599097"/>
                    <a:pt x="1040481" y="622484"/>
                    <a:pt x="1021752" y="644809"/>
                  </a:cubicBezTo>
                  <a:cubicBezTo>
                    <a:pt x="928109" y="760685"/>
                    <a:pt x="831509" y="874435"/>
                    <a:pt x="722095" y="974365"/>
                  </a:cubicBezTo>
                  <a:cubicBezTo>
                    <a:pt x="695481" y="999879"/>
                    <a:pt x="664923" y="1021141"/>
                    <a:pt x="635352" y="1042403"/>
                  </a:cubicBezTo>
                  <a:cubicBezTo>
                    <a:pt x="626481" y="1048781"/>
                    <a:pt x="613666" y="1046655"/>
                    <a:pt x="601838" y="1048781"/>
                  </a:cubicBezTo>
                  <a:cubicBezTo>
                    <a:pt x="601838" y="1037087"/>
                    <a:pt x="596909" y="1023267"/>
                    <a:pt x="600852" y="1012636"/>
                  </a:cubicBezTo>
                  <a:cubicBezTo>
                    <a:pt x="619581" y="969050"/>
                    <a:pt x="637323" y="924400"/>
                    <a:pt x="659995" y="882940"/>
                  </a:cubicBezTo>
                  <a:cubicBezTo>
                    <a:pt x="741809" y="734108"/>
                    <a:pt x="838409" y="595907"/>
                    <a:pt x="938952" y="460896"/>
                  </a:cubicBezTo>
                  <a:cubicBezTo>
                    <a:pt x="939938" y="458770"/>
                    <a:pt x="940924" y="456643"/>
                    <a:pt x="942895" y="453454"/>
                  </a:cubicBezTo>
                  <a:close/>
                  <a:moveTo>
                    <a:pt x="1337162" y="323013"/>
                  </a:moveTo>
                  <a:cubicBezTo>
                    <a:pt x="1348990" y="326198"/>
                    <a:pt x="1361803" y="343189"/>
                    <a:pt x="1361803" y="358055"/>
                  </a:cubicBezTo>
                  <a:cubicBezTo>
                    <a:pt x="1359832" y="361241"/>
                    <a:pt x="1357861" y="367612"/>
                    <a:pt x="1353918" y="373984"/>
                  </a:cubicBezTo>
                  <a:cubicBezTo>
                    <a:pt x="1300693" y="447255"/>
                    <a:pt x="1247469" y="521588"/>
                    <a:pt x="1194244" y="594859"/>
                  </a:cubicBezTo>
                  <a:cubicBezTo>
                    <a:pt x="1175517" y="619282"/>
                    <a:pt x="1154818" y="642644"/>
                    <a:pt x="1134120" y="664944"/>
                  </a:cubicBezTo>
                  <a:cubicBezTo>
                    <a:pt x="1125249" y="673439"/>
                    <a:pt x="1113421" y="678749"/>
                    <a:pt x="1101594" y="682996"/>
                  </a:cubicBezTo>
                  <a:cubicBezTo>
                    <a:pt x="1095680" y="685120"/>
                    <a:pt x="1083852" y="682996"/>
                    <a:pt x="1080895" y="677687"/>
                  </a:cubicBezTo>
                  <a:cubicBezTo>
                    <a:pt x="1077938" y="671315"/>
                    <a:pt x="1077938" y="658573"/>
                    <a:pt x="1080895" y="652201"/>
                  </a:cubicBezTo>
                  <a:cubicBezTo>
                    <a:pt x="1092723" y="633087"/>
                    <a:pt x="1107507" y="615035"/>
                    <a:pt x="1121306" y="596983"/>
                  </a:cubicBezTo>
                  <a:cubicBezTo>
                    <a:pt x="1175517" y="522650"/>
                    <a:pt x="1229727" y="449379"/>
                    <a:pt x="1284923" y="375046"/>
                  </a:cubicBezTo>
                  <a:cubicBezTo>
                    <a:pt x="1293794" y="362303"/>
                    <a:pt x="1302665" y="348498"/>
                    <a:pt x="1310550" y="334694"/>
                  </a:cubicBezTo>
                  <a:cubicBezTo>
                    <a:pt x="1317449" y="324075"/>
                    <a:pt x="1325334" y="318765"/>
                    <a:pt x="1337162" y="323013"/>
                  </a:cubicBezTo>
                  <a:close/>
                  <a:moveTo>
                    <a:pt x="525824" y="229421"/>
                  </a:moveTo>
                  <a:cubicBezTo>
                    <a:pt x="600725" y="229421"/>
                    <a:pt x="675627" y="229421"/>
                    <a:pt x="750528" y="229421"/>
                  </a:cubicBezTo>
                  <a:cubicBezTo>
                    <a:pt x="761369" y="229421"/>
                    <a:pt x="765311" y="233676"/>
                    <a:pt x="765311" y="245375"/>
                  </a:cubicBezTo>
                  <a:cubicBezTo>
                    <a:pt x="764326" y="264521"/>
                    <a:pt x="764326" y="282602"/>
                    <a:pt x="765311" y="301747"/>
                  </a:cubicBezTo>
                  <a:cubicBezTo>
                    <a:pt x="765311" y="314511"/>
                    <a:pt x="760383" y="318765"/>
                    <a:pt x="748557" y="318765"/>
                  </a:cubicBezTo>
                  <a:cubicBezTo>
                    <a:pt x="711106" y="318765"/>
                    <a:pt x="674641" y="318765"/>
                    <a:pt x="638176" y="318765"/>
                  </a:cubicBezTo>
                  <a:cubicBezTo>
                    <a:pt x="601711" y="318765"/>
                    <a:pt x="565246" y="317702"/>
                    <a:pt x="528781" y="318765"/>
                  </a:cubicBezTo>
                  <a:cubicBezTo>
                    <a:pt x="515969" y="318765"/>
                    <a:pt x="511041" y="313447"/>
                    <a:pt x="511041" y="299620"/>
                  </a:cubicBezTo>
                  <a:cubicBezTo>
                    <a:pt x="512027" y="282602"/>
                    <a:pt x="512027" y="264521"/>
                    <a:pt x="511041" y="246439"/>
                  </a:cubicBezTo>
                  <a:cubicBezTo>
                    <a:pt x="511041" y="234739"/>
                    <a:pt x="514983" y="229421"/>
                    <a:pt x="525824" y="229421"/>
                  </a:cubicBezTo>
                  <a:close/>
                  <a:moveTo>
                    <a:pt x="1243182" y="137949"/>
                  </a:moveTo>
                  <a:cubicBezTo>
                    <a:pt x="1255260" y="139675"/>
                    <a:pt x="1267337" y="146577"/>
                    <a:pt x="1281140" y="158257"/>
                  </a:cubicBezTo>
                  <a:cubicBezTo>
                    <a:pt x="1308745" y="183741"/>
                    <a:pt x="1317618" y="208163"/>
                    <a:pt x="1306773" y="240018"/>
                  </a:cubicBezTo>
                  <a:cubicBezTo>
                    <a:pt x="1300858" y="257008"/>
                    <a:pt x="1294942" y="275059"/>
                    <a:pt x="1285083" y="289925"/>
                  </a:cubicBezTo>
                  <a:cubicBezTo>
                    <a:pt x="1228886" y="370624"/>
                    <a:pt x="1171704" y="450262"/>
                    <a:pt x="1114521" y="532023"/>
                  </a:cubicBezTo>
                  <a:cubicBezTo>
                    <a:pt x="1066212" y="489550"/>
                    <a:pt x="1022832" y="450262"/>
                    <a:pt x="977480" y="410974"/>
                  </a:cubicBezTo>
                  <a:cubicBezTo>
                    <a:pt x="984381" y="401417"/>
                    <a:pt x="990297" y="392923"/>
                    <a:pt x="996212" y="385490"/>
                  </a:cubicBezTo>
                  <a:cubicBezTo>
                    <a:pt x="1050437" y="319656"/>
                    <a:pt x="1103676" y="252760"/>
                    <a:pt x="1157901" y="187988"/>
                  </a:cubicBezTo>
                  <a:cubicBezTo>
                    <a:pt x="1170718" y="172061"/>
                    <a:pt x="1188464" y="159319"/>
                    <a:pt x="1205225" y="148700"/>
                  </a:cubicBezTo>
                  <a:cubicBezTo>
                    <a:pt x="1219027" y="139675"/>
                    <a:pt x="1231105" y="136224"/>
                    <a:pt x="1243182" y="137949"/>
                  </a:cubicBezTo>
                  <a:close/>
                  <a:moveTo>
                    <a:pt x="326420" y="0"/>
                  </a:moveTo>
                  <a:cubicBezTo>
                    <a:pt x="513791" y="0"/>
                    <a:pt x="702148" y="0"/>
                    <a:pt x="889519" y="0"/>
                  </a:cubicBezTo>
                  <a:cubicBezTo>
                    <a:pt x="964468" y="1063"/>
                    <a:pt x="1018707" y="56311"/>
                    <a:pt x="1021665" y="137059"/>
                  </a:cubicBezTo>
                  <a:cubicBezTo>
                    <a:pt x="1021665" y="164684"/>
                    <a:pt x="1021665" y="191246"/>
                    <a:pt x="1020679" y="218870"/>
                  </a:cubicBezTo>
                  <a:cubicBezTo>
                    <a:pt x="1020679" y="225245"/>
                    <a:pt x="1017721" y="232682"/>
                    <a:pt x="1013776" y="237995"/>
                  </a:cubicBezTo>
                  <a:cubicBezTo>
                    <a:pt x="985177" y="275181"/>
                    <a:pt x="956578" y="311305"/>
                    <a:pt x="928966" y="348492"/>
                  </a:cubicBezTo>
                  <a:cubicBezTo>
                    <a:pt x="921077" y="358054"/>
                    <a:pt x="915160" y="369741"/>
                    <a:pt x="908256" y="380366"/>
                  </a:cubicBezTo>
                  <a:cubicBezTo>
                    <a:pt x="905298" y="384616"/>
                    <a:pt x="901353" y="387804"/>
                    <a:pt x="895436" y="395241"/>
                  </a:cubicBezTo>
                  <a:cubicBezTo>
                    <a:pt x="895436" y="365492"/>
                    <a:pt x="895436" y="339992"/>
                    <a:pt x="895436" y="314493"/>
                  </a:cubicBezTo>
                  <a:cubicBezTo>
                    <a:pt x="895436" y="263494"/>
                    <a:pt x="895436" y="212495"/>
                    <a:pt x="895436" y="161496"/>
                  </a:cubicBezTo>
                  <a:cubicBezTo>
                    <a:pt x="895436" y="139184"/>
                    <a:pt x="892478" y="135997"/>
                    <a:pt x="870782" y="135997"/>
                  </a:cubicBezTo>
                  <a:cubicBezTo>
                    <a:pt x="713982" y="135997"/>
                    <a:pt x="557182" y="135997"/>
                    <a:pt x="399396" y="135997"/>
                  </a:cubicBezTo>
                  <a:cubicBezTo>
                    <a:pt x="394465" y="135997"/>
                    <a:pt x="388548" y="135997"/>
                    <a:pt x="381645" y="135997"/>
                  </a:cubicBezTo>
                  <a:cubicBezTo>
                    <a:pt x="381645" y="145559"/>
                    <a:pt x="381645" y="152997"/>
                    <a:pt x="381645" y="159371"/>
                  </a:cubicBezTo>
                  <a:cubicBezTo>
                    <a:pt x="381645" y="211433"/>
                    <a:pt x="381645" y="262431"/>
                    <a:pt x="381645" y="314493"/>
                  </a:cubicBezTo>
                  <a:cubicBezTo>
                    <a:pt x="380659" y="373991"/>
                    <a:pt x="346143" y="410116"/>
                    <a:pt x="290918" y="410116"/>
                  </a:cubicBezTo>
                  <a:cubicBezTo>
                    <a:pt x="241610" y="410116"/>
                    <a:pt x="192302" y="410116"/>
                    <a:pt x="142994" y="410116"/>
                  </a:cubicBezTo>
                  <a:cubicBezTo>
                    <a:pt x="138063" y="410116"/>
                    <a:pt x="133132" y="410116"/>
                    <a:pt x="126229" y="410116"/>
                  </a:cubicBezTo>
                  <a:cubicBezTo>
                    <a:pt x="126229" y="418615"/>
                    <a:pt x="126229" y="423928"/>
                    <a:pt x="126229" y="429240"/>
                  </a:cubicBezTo>
                  <a:cubicBezTo>
                    <a:pt x="126229" y="658735"/>
                    <a:pt x="126229" y="888229"/>
                    <a:pt x="126229" y="1117724"/>
                  </a:cubicBezTo>
                  <a:cubicBezTo>
                    <a:pt x="126229" y="1143223"/>
                    <a:pt x="128201" y="1145348"/>
                    <a:pt x="150883" y="1145348"/>
                  </a:cubicBezTo>
                  <a:cubicBezTo>
                    <a:pt x="390521" y="1145348"/>
                    <a:pt x="630158" y="1145348"/>
                    <a:pt x="869796" y="1145348"/>
                  </a:cubicBezTo>
                  <a:cubicBezTo>
                    <a:pt x="893464" y="1145348"/>
                    <a:pt x="895436" y="1143223"/>
                    <a:pt x="895436" y="1117724"/>
                  </a:cubicBezTo>
                  <a:cubicBezTo>
                    <a:pt x="895436" y="1052913"/>
                    <a:pt x="895436" y="988102"/>
                    <a:pt x="895436" y="923291"/>
                  </a:cubicBezTo>
                  <a:cubicBezTo>
                    <a:pt x="895436" y="916916"/>
                    <a:pt x="897409" y="908416"/>
                    <a:pt x="901353" y="904166"/>
                  </a:cubicBezTo>
                  <a:cubicBezTo>
                    <a:pt x="938827" y="860605"/>
                    <a:pt x="976302" y="818106"/>
                    <a:pt x="1013776" y="774545"/>
                  </a:cubicBezTo>
                  <a:cubicBezTo>
                    <a:pt x="1015748" y="773482"/>
                    <a:pt x="1016734" y="772420"/>
                    <a:pt x="1020679" y="769232"/>
                  </a:cubicBezTo>
                  <a:cubicBezTo>
                    <a:pt x="1020679" y="775607"/>
                    <a:pt x="1021665" y="779857"/>
                    <a:pt x="1021665" y="784107"/>
                  </a:cubicBezTo>
                  <a:cubicBezTo>
                    <a:pt x="1021665" y="902042"/>
                    <a:pt x="1021665" y="1018914"/>
                    <a:pt x="1021665" y="1135786"/>
                  </a:cubicBezTo>
                  <a:cubicBezTo>
                    <a:pt x="1020679" y="1222909"/>
                    <a:pt x="967426" y="1281345"/>
                    <a:pt x="886561" y="1281345"/>
                  </a:cubicBezTo>
                  <a:cubicBezTo>
                    <a:pt x="634103" y="1281345"/>
                    <a:pt x="382631" y="1281345"/>
                    <a:pt x="131160" y="1281345"/>
                  </a:cubicBezTo>
                  <a:cubicBezTo>
                    <a:pt x="55225" y="1281345"/>
                    <a:pt x="0" y="1221847"/>
                    <a:pt x="0" y="1140036"/>
                  </a:cubicBezTo>
                  <a:cubicBezTo>
                    <a:pt x="0" y="872292"/>
                    <a:pt x="0" y="603486"/>
                    <a:pt x="0" y="335742"/>
                  </a:cubicBezTo>
                  <a:cubicBezTo>
                    <a:pt x="0" y="315555"/>
                    <a:pt x="5917" y="298556"/>
                    <a:pt x="18737" y="283681"/>
                  </a:cubicBezTo>
                  <a:cubicBezTo>
                    <a:pt x="99603" y="198683"/>
                    <a:pt x="180468" y="113685"/>
                    <a:pt x="261333" y="28687"/>
                  </a:cubicBezTo>
                  <a:cubicBezTo>
                    <a:pt x="279084" y="9562"/>
                    <a:pt x="300780" y="0"/>
                    <a:pt x="3264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A68C5B63-51F1-7B41-B171-4ECBEB4A7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137" y="260240"/>
            <a:ext cx="97948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36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LLM Local Deployment </a:t>
            </a:r>
            <a:endParaRPr lang="zh-CN" altLang="en-US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A79999A-9FB5-954D-91ED-7D547E20968C}"/>
              </a:ext>
            </a:extLst>
          </p:cNvPr>
          <p:cNvSpPr/>
          <p:nvPr/>
        </p:nvSpPr>
        <p:spPr>
          <a:xfrm>
            <a:off x="9956800" y="209614"/>
            <a:ext cx="1947333" cy="736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FB8D835-6854-6E43-939E-05974258384B}"/>
              </a:ext>
            </a:extLst>
          </p:cNvPr>
          <p:cNvSpPr txBox="1"/>
          <p:nvPr/>
        </p:nvSpPr>
        <p:spPr>
          <a:xfrm>
            <a:off x="839877" y="1476506"/>
            <a:ext cx="75406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b="1" dirty="0">
                <a:hlinkClick r:id="rId4"/>
              </a:rPr>
              <a:t>Ollama</a:t>
            </a:r>
            <a:r>
              <a:rPr lang="en" altLang="zh-CN" dirty="0"/>
              <a:t> is a cross-platform inference framework client (MacOS, Windows, Linux) designed for seamless deployment of large language models (LLMs) such as Llama 2, Mistral, </a:t>
            </a:r>
            <a:r>
              <a:rPr lang="en" altLang="zh-CN" dirty="0" err="1"/>
              <a:t>Llava</a:t>
            </a:r>
            <a:r>
              <a:rPr lang="en" altLang="zh-CN" dirty="0"/>
              <a:t>, and more. </a:t>
            </a:r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A95BF61-4139-454C-A8ED-46F67A34E9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2438" y="1476506"/>
            <a:ext cx="2262166" cy="1873573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32E1774-2B75-634B-A59D-DB399EEAC4F2}"/>
              </a:ext>
            </a:extLst>
          </p:cNvPr>
          <p:cNvSpPr txBox="1"/>
          <p:nvPr/>
        </p:nvSpPr>
        <p:spPr>
          <a:xfrm>
            <a:off x="620988" y="2748829"/>
            <a:ext cx="79342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    </a:t>
            </a:r>
            <a:r>
              <a:rPr kumimoji="1" lang="en-US" altLang="zh-CN" dirty="0"/>
              <a:t>One</a:t>
            </a:r>
            <a:r>
              <a:rPr kumimoji="1" lang="zh-CN" altLang="en-US" dirty="0"/>
              <a:t> </a:t>
            </a:r>
            <a:r>
              <a:rPr kumimoji="1" lang="en-US" altLang="zh-CN" dirty="0"/>
              <a:t>command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deployment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endParaRPr kumimoji="1" lang="en-US" altLang="zh-CN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11F8AD2F-6BD2-2242-AC33-9C720FE903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5137" y="3395160"/>
            <a:ext cx="7844772" cy="306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07021"/>
      </p:ext>
    </p:extLst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13141453"/>
  <p:tag name="MH_LIBRARY" val="GRAPHIC"/>
  <p:tag name="MH_TYPE" val="Other"/>
  <p:tag name="MH_ORDER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JHEADERFOOTERLABEL" val="TRUE"/>
  <p:tag name="BJHEADERFOOTERTEXTLABEL" val="Presentation classification is Internal. Do not distribute to third parties without approval."/>
  <p:tag name="BJHEADERFOOTERTEXTMARKING" val="Presentation classification is Internal. Do not distribute to third parties without approval.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5238</TotalTime>
  <Words>16316</Words>
  <Application>Microsoft Macintosh PowerPoint</Application>
  <PresentationFormat>宽屏</PresentationFormat>
  <Paragraphs>671</Paragraphs>
  <Slides>29</Slides>
  <Notes>29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3" baseType="lpstr">
      <vt:lpstr>等线</vt:lpstr>
      <vt:lpstr>等线 Light</vt:lpstr>
      <vt:lpstr>华文细黑</vt:lpstr>
      <vt:lpstr>迷你简菱心</vt:lpstr>
      <vt:lpstr>宋体</vt:lpstr>
      <vt:lpstr>腾祥澜黑简</vt:lpstr>
      <vt:lpstr>Microsoft YaHei</vt:lpstr>
      <vt:lpstr>Microsoft YaHei</vt:lpstr>
      <vt:lpstr>Agency FB</vt:lpstr>
      <vt:lpstr>Arial</vt:lpstr>
      <vt:lpstr>Arial</vt:lpstr>
      <vt:lpstr>Calibri</vt:lpstr>
      <vt:lpstr>Consolas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User</cp:lastModifiedBy>
  <cp:revision>29</cp:revision>
  <dcterms:created xsi:type="dcterms:W3CDTF">2025-06-07T14:10:08Z</dcterms:created>
  <dcterms:modified xsi:type="dcterms:W3CDTF">2025-06-11T05:28:43Z</dcterms:modified>
</cp:coreProperties>
</file>

<file path=docProps/thumbnail.jpeg>
</file>